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69"/>
  </p:notesMasterIdLst>
  <p:handoutMasterIdLst>
    <p:handoutMasterId r:id="rId70"/>
  </p:handoutMasterIdLst>
  <p:sldIdLst>
    <p:sldId id="256" r:id="rId2"/>
    <p:sldId id="351" r:id="rId3"/>
    <p:sldId id="258" r:id="rId4"/>
    <p:sldId id="294" r:id="rId5"/>
    <p:sldId id="260" r:id="rId6"/>
    <p:sldId id="284" r:id="rId7"/>
    <p:sldId id="295" r:id="rId8"/>
    <p:sldId id="347" r:id="rId9"/>
    <p:sldId id="346" r:id="rId10"/>
    <p:sldId id="285" r:id="rId11"/>
    <p:sldId id="264" r:id="rId12"/>
    <p:sldId id="266" r:id="rId13"/>
    <p:sldId id="269" r:id="rId14"/>
    <p:sldId id="297" r:id="rId15"/>
    <p:sldId id="298" r:id="rId16"/>
    <p:sldId id="299" r:id="rId17"/>
    <p:sldId id="349" r:id="rId18"/>
    <p:sldId id="332" r:id="rId19"/>
    <p:sldId id="334" r:id="rId20"/>
    <p:sldId id="345" r:id="rId21"/>
    <p:sldId id="335" r:id="rId22"/>
    <p:sldId id="337" r:id="rId23"/>
    <p:sldId id="338" r:id="rId24"/>
    <p:sldId id="339" r:id="rId25"/>
    <p:sldId id="341" r:id="rId26"/>
    <p:sldId id="350" r:id="rId27"/>
    <p:sldId id="342" r:id="rId28"/>
    <p:sldId id="343" r:id="rId29"/>
    <p:sldId id="282" r:id="rId30"/>
    <p:sldId id="281" r:id="rId31"/>
    <p:sldId id="283" r:id="rId32"/>
    <p:sldId id="352" r:id="rId33"/>
    <p:sldId id="307" r:id="rId34"/>
    <p:sldId id="308" r:id="rId35"/>
    <p:sldId id="309" r:id="rId36"/>
    <p:sldId id="310" r:id="rId37"/>
    <p:sldId id="311" r:id="rId38"/>
    <p:sldId id="312" r:id="rId39"/>
    <p:sldId id="318" r:id="rId40"/>
    <p:sldId id="330" r:id="rId41"/>
    <p:sldId id="336" r:id="rId42"/>
    <p:sldId id="340" r:id="rId43"/>
    <p:sldId id="275" r:id="rId44"/>
    <p:sldId id="314" r:id="rId45"/>
    <p:sldId id="315" r:id="rId46"/>
    <p:sldId id="316" r:id="rId47"/>
    <p:sldId id="317" r:id="rId48"/>
    <p:sldId id="319" r:id="rId49"/>
    <p:sldId id="320" r:id="rId50"/>
    <p:sldId id="322" r:id="rId51"/>
    <p:sldId id="323" r:id="rId52"/>
    <p:sldId id="325" r:id="rId53"/>
    <p:sldId id="326" r:id="rId54"/>
    <p:sldId id="328" r:id="rId55"/>
    <p:sldId id="329" r:id="rId56"/>
    <p:sldId id="348" r:id="rId57"/>
    <p:sldId id="286" r:id="rId58"/>
    <p:sldId id="301" r:id="rId59"/>
    <p:sldId id="302" r:id="rId60"/>
    <p:sldId id="303" r:id="rId61"/>
    <p:sldId id="304" r:id="rId62"/>
    <p:sldId id="305" r:id="rId63"/>
    <p:sldId id="270" r:id="rId64"/>
    <p:sldId id="271" r:id="rId65"/>
    <p:sldId id="272" r:id="rId66"/>
    <p:sldId id="273" r:id="rId67"/>
    <p:sldId id="274"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29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autoAdjust="0"/>
  </p:normalViewPr>
  <p:slideViewPr>
    <p:cSldViewPr snapToGrid="0" snapToObjects="1">
      <p:cViewPr varScale="1">
        <p:scale>
          <a:sx n="78" d="100"/>
          <a:sy n="78" d="100"/>
        </p:scale>
        <p:origin x="1478"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3" d="100"/>
          <a:sy n="63" d="100"/>
        </p:scale>
        <p:origin x="313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DAA8D0-0FBD-40E2-9A26-9A612716B0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C33349-8A53-404A-B130-EA6DC0DD8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0D16CD-6EC3-4CF1-968E-5167DB217F24}" type="datetimeFigureOut">
              <a:rPr lang="en-US" smtClean="0"/>
              <a:t>7/16/2019</a:t>
            </a:fld>
            <a:endParaRPr lang="en-US"/>
          </a:p>
        </p:txBody>
      </p:sp>
      <p:sp>
        <p:nvSpPr>
          <p:cNvPr id="4" name="Footer Placeholder 3">
            <a:extLst>
              <a:ext uri="{FF2B5EF4-FFF2-40B4-BE49-F238E27FC236}">
                <a16:creationId xmlns:a16="http://schemas.microsoft.com/office/drawing/2014/main" id="{C4A718B6-EE76-4673-9A94-D94B76F0AE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C4274B5-6503-4411-BC86-E1CC41ACEE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0C9A14-A249-4774-AA42-3A2D7332B290}" type="slidenum">
              <a:rPr lang="en-US" smtClean="0"/>
              <a:t>‹#›</a:t>
            </a:fld>
            <a:endParaRPr lang="en-US"/>
          </a:p>
        </p:txBody>
      </p:sp>
    </p:spTree>
    <p:extLst>
      <p:ext uri="{BB962C8B-B14F-4D97-AF65-F5344CB8AC3E}">
        <p14:creationId xmlns:p14="http://schemas.microsoft.com/office/powerpoint/2010/main" val="100882051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69F64-3216-4ED3-8492-8848DA2CFE09}" type="datetimeFigureOut">
              <a:rPr lang="en-US" smtClean="0"/>
              <a:t>7/16/2019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73C40-FEF7-451B-B57D-B8719B4855E5}" type="slidenum">
              <a:rPr lang="en-US" smtClean="0"/>
              <a:t>‹#›</a:t>
            </a:fld>
            <a:endParaRPr lang="en-US"/>
          </a:p>
        </p:txBody>
      </p:sp>
    </p:spTree>
    <p:extLst>
      <p:ext uri="{BB962C8B-B14F-4D97-AF65-F5344CB8AC3E}">
        <p14:creationId xmlns:p14="http://schemas.microsoft.com/office/powerpoint/2010/main" val="3061638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076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48d657cd9861 fee60001e67a 4ce4bfb42e22 de9738ee8b24 3012dd989e4f 6e86c10fc88e f94e4dc858ab 17bc3e95a38f 73a7f451561f fdd099e85496 24d1ab9d7766 7a403ce898a7 25c57acdf805 48d657cd9861 4ce4bfb42e22 48d657cd9861 4ce4bfb42e22 1c303d15eb65 6e913764747b ed1e3242ee34 6bff0c8c1185 422068f04236 641356219cbc 2e1ebcc51c6f d8afd84c6fa9 7eb4767ef541 e244ebf791b5 641356219cbc b9699ce57810 6ce6cc5a3203 b32153b8b30c 1b6d0614f2c7 6bf9c0cb01b4 21e314d3afcc </a:t>
            </a:r>
            <a:r>
              <a:rPr lang="en-US" dirty="0" err="1"/>
              <a:t>21e314d3afcc</a:t>
            </a:r>
            <a:r>
              <a:rPr lang="en-US" dirty="0"/>
              <a:t> 772ca81315b6 e07aa8e7bffa 0c14f6758cfb 25c57acdf805 6bf9c0cb01b4 a024d1e04168 c337a85b8ef9 586242498a88 1015893e384a 7ad052c5d4d6 97b6014f9e50 b208ae1e8232 094cb6be1e1f 4af3ac85a6ee cc55f8e6acaa b9699ce57810 131e0a24f74a 25c57acdf805 5037561ecd63 23344d9339f0 6d10c76d455a 079935e500e5 eeb571a1d4eb aaf05a0d2769 35cb78b49dd1 28c054c34af9 422068f04236 f52671c3d5de 957b5cf4e65e e6d2687290f1 7860028b1d17 25c57acdf805 95d2678ecb76 fe3fe35491b4 3f91c5ded960 61d55a85626a 133d46f7ed38 8f75273e5510 17b655441d36 a17edb60b591 e51cbb698b80 de4f651eb63b aa1ef5f5355f fd3d571105f5 7ad052c5d4d6 97b6014f9e50 10a1e91f6855 3b6f49766c3d bfefb8a8766b eb51798a89e1 e43c4b6f2c61 48d657cd9861 3012dd989e4f 31cbd98f4b3c 1169f8aa8528 529b38c25b1b 6ce6cc5a3203 6e86c10fc88e 48d657cd9861 b9699ce57810 f7c438ccdc5c ed5d3a65ee2d 10e45001c2f2 bd8d3f5cce43 6bf9c0cb01b4 a024d1e04168 c337a85b8ef9 ad4440ac97a5 6b343f522f78 e04a09c87692 ba3c06a73274 b7ab56536ec4 b0cdf7a4a686 6d10c76d455a d44f56765ac3 da61efdd2b77 6dbd5ceef3d1 25c57acdf805 6f0a43edaab2 ed5d3a65ee2d 172df7bf8eeb fdd099e85496 df3e4be4e03a 3d349412a522 b89a0d9d70f7 73a7f451561f 2a49f4793e03 3f009b69a735 b9699ce57810 5037561ecd63 3d106e55051e 73a7f451561f ed5d3a65ee2d fdd099e85496 ed5d3a65ee2d ea51fa83c91c ec5aa8fc6485 22f8fa324aed 0ade83d6e33b 2c33750c1d59 1df3190d87c8 95d2678ecb76 1015893e384a 25c57acdf805 </a:t>
            </a:r>
            <a:r>
              <a:rPr lang="en-US" dirty="0" err="1"/>
              <a:t>25c57acdf805</a:t>
            </a:r>
            <a:r>
              <a:rPr lang="en-US" dirty="0"/>
              <a:t> 6d10c76d455a 95d2678ecb76 54709b24b45f fb2cd24a447a afb1e3806fc1 de9738ee8b24 3d106e55051e 8754554be158 b0cdf7a4a686 d44f56765ac3 6dbd5ceef3d1 6f0a43edaab2 172df7bf8eeb df3e4be4e03a 3d349412a522 2860902e8203 a0c020166d79 6dcc75eaf823 1b6d0614f2c7 a661e36c9aa0 54709b24b45f 25c57acdf805 3fc879c6be39 ce1f034abb5d e52882a7f2b7 e6b2450fd782 de9738ee8b24 ec56ff31bb7a 152937e52656 73a7f451561f fdd099e85496 3f009b69a735 59c340e874ef ed5d3a65ee2d 1015893e384a de9738ee8b24 422068f04236 f2b0e028fe2c 2e1ebcc51c6f d8afd84c6fa9 0ade83d6e33b 6d10c76d455a 5c02c2aaa67b d582f8281ac3 b7ab56536ec4 d493c688fb66 9b88c973ae02 21e314d3afcc 1c303d15eb65 6e913764747b ed1e3242ee34 54709b24b45f de9738ee8b24 1015893e384a 5be138559904 b6038e1f1809 d0d2006a8296 f7c438ccdc5c bf53f3bf8c14 6a01047db3ab 6bf9c0cb01b4 a024d1e04168 c337a85b8ef9 b9699ce57810 fdd099e85496 10e45001c2f2 bd8d3f5cce43 6dbd5ceef3d1 6f0a43edaab2 172df7bf8eeb df3e4be4e03a 3d349412a522 b89a0d9d70f7 3d106e55051e b0cdf7a4a686 d44f56765ac3 ea51fa83c91c 73a7f451561f 2c33750c1d59 1015893e384a 22f8fa324aed a17edb60b591 e51cbb698b80 de4f651eb63b aa1ef5f5355f fd3d571105f5 7ad052c5d4d6 97b6014f9e50 10a1e91f6855 3b6f49766c3d bfefb8a8766b 9bc65adc033c e43c4b6f2c61 1df3190d87c8 b9699ce57810 f7c438ccdc5c 10e45001c2f2 bd8d3f5cce43 6bf9c0cb01b4 a024d1e04168 c337a85b8ef9 d0d2006a8296 6a01047db3ab 67c744b2956e e51cbb698b80 1068682ce752 aa1ef5f5355f fd3d571105f5 dc83f2b00468 6ca758449d64 97b6014f9e50 28ebf70972f9 de4f651eb63b 3b6f49766c3d bfefb8a8766b 10e45001c2f2 e43c4b6f2c61 bf53f3bf8c14 1df3190d87c8 b6038e1f1809 1015893e384a 22f8fa324aed 2c33750c1d59 ea51fa83c91c 73a7f451561f fdd099e85496 3d349412a522 b89a0d9d70f7 172df7bf8eeb df3e4be4e03a 6dbd5ceef3d1 6f0a43edaab2 b0cdf7a4a686 d44f56765ac3 3d106e55051e ea51fa83c91c 2a6fbe672600 a1e5904d04f5 d38820625542 586242498a88 eb85eed7898f eeb86a6a04e4 448cca02dae6 75199e110c91 cede998708f7 1ab34730c1e0 d5e335b0e32e 54709b24b45f eeb86a6a04e4 3d106e55051e 48cb187f082e e51cbb698b80 1068682ce752 aa1ef5f5355f fd3d571105f5 7ad052c5d4d6 97b6014f9e50 28ebf70972f9 de4f651eb63b 3b6f49766c3d bfefb8a8766b 97b6014f9e50 e43c4b6f2c61 1df3190d87c8 8d21095e8690 25c57acdf805 ea51fa83c91c 5d7641b096f0 73a7f451561f fdd099e85496 1015893e384a 22f8fa324aed 2c33750c1d59 957b5cf4e65e b9699ce57810 92335da34e06 f9f90c2328ed b1abddb99d7a ebe6b1fb3a5b f95d0bea231b ce1f034abb5d 6dbd5ceef3d1 2e1ebcc51c6f d8afd84c6fa9 5fa62998872f 6f0a43edaab2 b0cdf7a4a686 d44f56765ac3 3d349412a522 4249f2cf5d31 b89a0d9d70f7 f0fd45d01d0a 172df7bf8eeb df3e4be4e03a 641356219cbc 25c57acdf805 b61f1af56200 641356219cbc 036087ac04f9 b9699ce57810 6ce6cc5a3203 b32153b8b30c 1b6d0614f2c7 422068f04236 641356219cbc bfa7dfe64c4c 42ca5ffeb7d2 5e99d31d8fa4 e67eb757a353 6d25574664d2 25c57acdf805 9cdf4a63deb0 b136f6349cf3 43c123049e3b fe081ae57a8b fb2cd24a447a bac08c841a05 f9fc998ffd7e f11e7777d8b5 a95708b29bf1 de4f651eb63b 0c14f6758cfb 5d7641b096f0 93790ade6682 b9699ce57810 4357c81e10c1 10e45001c2f2 6ce6cc5a3203 1b6d0614f2c7 2cbc2b5e61bb 92335da34e06 a31962fbd5f3 7ad052c5d4d6 97b6014f9e50 b208ae1e8232 772ca81315b6 e07aa8e7bffa b814d9d78802 eca16ee06b98 586242498a88 b73e657498f2 586242498a88 1015893e384a 586242498a88 10e45001c2f2 eeb86a6a04e4 d38820625542 54115f01f96c 2e1ebcc51c6f 4e4bc62c7e27 d5f4611022c1 b73e657498f2 3f009b69a735 d38820625542 </a:t>
            </a:r>
            <a:r>
              <a:rPr lang="en-US" dirty="0" err="1"/>
              <a:t>d38820625542</a:t>
            </a:r>
            <a:r>
              <a:rPr lang="en-US" dirty="0"/>
              <a:t> a1e5904d04f5 ea51fa83c91c b9699ce57810 6bf9c0cb01b4 a024d1e04168 c337a85b8ef9 448cca02dae6 eb85eed7898f 801b08c3d068 35cb78b49dd1 28c054c34af9 397c6b6c68bb d38820625542 b814d9d78802 eca16ee06b98 73a7f451561f fdd099e85496 25c57acdf805 31fdb28ad1d7 ce1f034abb5d 2e1ebcc51c6f d8afd84c6fa9 17b655441d36 fe3fe35491b4 3f91c5ded960 aaba399b8500 133d46f7ed38 e6d2687290f1 7860028b1d17 131e0a24f74a 4ce4bfb42e22 ea51fa83c91c 25c57acdf805 fb2cd24a447a 6ce6cc5a3203 b32153b8b30c 1b6d0614f2c7 4ce4bfb42e22 a87473e878c1 4ce4bfb42e22 09dfec4d547d 48d657cd9861 586242498a88 ed5d3a65ee2d 25c57acdf805 133d46f7ed38 fb2cd24a447a f816f047c0db 641356219cbc cf4fc632eed2 ed5d3a65ee2d 98d0d51b397c 48d657cd9861 f7ae6f8257da f52671c3d5de ed5d3a65ee2d 42e393bc7d8e b7a0f56f6ce8 eeb86a6a04e4 1c303d15eb65 6e913764747b ed1e3242ee34 6ce6cc5a3203 b32153b8b30c 1b6d0614f2c7 4efa29350c5a df441ebc7a00 343d5d67eb39 746eb6cd7afa f2b0e028fe2c b96e809bd401 957b5cf4e65e 25c57acdf805 1b6d0614f2c7 a0c020166d79 c5be9f524b32 1068682ce752 ce1f034abb5d a661e36c9aa0 6dcc75eaf823 3fc879c6be39 641356219cbc 422068f04236 918d14133622 6d10c76d455a c9a9c6513cf2 f7c438ccdc5c 957b5cf4e65e 5fa64df92d94 25c57acdf805 5037561ecd63 52a9b0ca7335 da61efdd2b77 95d2678ecb76 25c57acdf805 918d14133622 c8207fafe699 fc6d31db0c73 eea5e7b1b04a 421e52f8278f b9699ce57810 25c57acdf805 133d46f7ed38 10e45001c2f2 bd8d3f5cce43 a6a1fd3bc1bb 6ec1b95649c5 c337a85b8ef9 3d106e55051e e43c4b6f2c61 1b4a4070e7b1 e51cbb698b80 1068682ce752 aa1ef5f5355f fd3d571105f5 dc83f2b00468 6ca758449d64 97b6014f9e50 28ebf70972f9 de4f651eb63b 3b6f49766c3d bfefb8a8766b 6ce6cc5a3203 1df3190d87c8 1015893e384a 22f8fa324aed 2c33750c1d59 ea51fa83c91c b0cdf7a4a686 d44f56765ac3 fdd099e85496 10e45001c2f2 bd8d3f5cce43 6bf9c0cb01b4 a024d1e04168 c337a85b8ef9 b9699ce57810 f7c438ccdc5c 93790ade6682 4357c81e10c1 a31962fbd5f3 b61f1af56200 73a7f451561f 00df4fdcdca0 448cca02dae6 6dcc75eaf823 036087ac04f9 3fc879c6be39 b136f6349cf3 1b6d0614f2c7 e67eb757a353 a0c020166d79 6d25574664d2 9cdf4a63deb0 f9f90c2328ed ebe6b1fb3a5b ed5d3a65ee2d c995a1a00105 ce1f034abb5d a661e36c9aa0 de4f651eb63b 0743366cefdf 77a64531e8e5 f11e7777d8b5 1068682ce752 d03e5e8bcadb 43af6db29054 bb523587521c 3d349412a522 ea51fa83c91c b89a0d9d70f7 a1e5904d04f5 172df7bf8eeb d38820625542 df3e4be4e03a eb85eed7898f 22182adbd370 6f0a43edaab2 9bc65adc033c</a:t>
            </a:r>
          </a:p>
        </p:txBody>
      </p:sp>
    </p:spTree>
    <p:extLst>
      <p:ext uri="{BB962C8B-B14F-4D97-AF65-F5344CB8AC3E}">
        <p14:creationId xmlns:p14="http://schemas.microsoft.com/office/powerpoint/2010/main" val="22517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4833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CC66-07E7-4264-94A6-D58A81EB940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7D29F9C-9335-4FA8-AA8C-22E4577F502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F1F6F95-BB47-4577-855F-9FFF9A18D19E}"/>
              </a:ext>
            </a:extLst>
          </p:cNvPr>
          <p:cNvSpPr>
            <a:spLocks noGrp="1"/>
          </p:cNvSpPr>
          <p:nvPr>
            <p:ph type="dt" sz="half" idx="10"/>
          </p:nvPr>
        </p:nvSpPr>
        <p:spPr/>
        <p:txBody>
          <a:bodyPr/>
          <a:lstStyle/>
          <a:p>
            <a:fld id="{38568B65-16E6-446D-BE38-6D502605F74E}" type="datetime1">
              <a:rPr lang="en-US" smtClean="0"/>
              <a:t>7/17/2019</a:t>
            </a:fld>
            <a:endParaRPr lang="en-US" dirty="0"/>
          </a:p>
        </p:txBody>
      </p:sp>
      <p:sp>
        <p:nvSpPr>
          <p:cNvPr id="5" name="Footer Placeholder 4">
            <a:extLst>
              <a:ext uri="{FF2B5EF4-FFF2-40B4-BE49-F238E27FC236}">
                <a16:creationId xmlns:a16="http://schemas.microsoft.com/office/drawing/2014/main" id="{EA79CCFB-5A82-4122-A180-FF6B0058F068}"/>
              </a:ext>
            </a:extLst>
          </p:cNvPr>
          <p:cNvSpPr>
            <a:spLocks noGrp="1"/>
          </p:cNvSpPr>
          <p:nvPr>
            <p:ph type="ftr" sz="quarter" idx="11"/>
          </p:nvPr>
        </p:nvSpPr>
        <p:spPr/>
        <p:txBody>
          <a:bodyPr/>
          <a:lstStyle/>
          <a:p>
            <a:r>
              <a:rPr lang="en-US"/>
              <a:t>Ashwini Tonge</a:t>
            </a:r>
            <a:endParaRPr lang="en-US" dirty="0"/>
          </a:p>
        </p:txBody>
      </p:sp>
      <p:sp>
        <p:nvSpPr>
          <p:cNvPr id="6" name="Slide Number Placeholder 5">
            <a:extLst>
              <a:ext uri="{FF2B5EF4-FFF2-40B4-BE49-F238E27FC236}">
                <a16:creationId xmlns:a16="http://schemas.microsoft.com/office/drawing/2014/main" id="{3A1191EA-CCBA-4CB2-8481-932909C43FD7}"/>
              </a:ext>
            </a:extLst>
          </p:cNvPr>
          <p:cNvSpPr>
            <a:spLocks noGrp="1"/>
          </p:cNvSpPr>
          <p:nvPr>
            <p:ph type="sldNum" sz="quarter" idx="12"/>
          </p:nvPr>
        </p:nvSpPr>
        <p:spPr/>
        <p:txBody>
          <a:bodyPr/>
          <a:lstStyle/>
          <a:p>
            <a:fld id="{CA4DBE74-70D2-8C43-ADAD-6EB1AA575FDB}" type="slidenum">
              <a:rPr lang="en-US" smtClean="0"/>
              <a:pPr/>
              <a:t>‹#›</a:t>
            </a:fld>
            <a:r>
              <a:rPr lang="en-US"/>
              <a:t>/31</a:t>
            </a:r>
            <a:endParaRPr lang="en-US" dirty="0"/>
          </a:p>
        </p:txBody>
      </p:sp>
    </p:spTree>
    <p:extLst>
      <p:ext uri="{BB962C8B-B14F-4D97-AF65-F5344CB8AC3E}">
        <p14:creationId xmlns:p14="http://schemas.microsoft.com/office/powerpoint/2010/main" val="2610716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CC9D7-A758-4EFE-AB25-9EFAFE86C2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F9EE0-E233-4480-98C7-8E0F9BD950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DE830-11BA-4CC3-AF63-FDCAE475C414}"/>
              </a:ext>
            </a:extLst>
          </p:cNvPr>
          <p:cNvSpPr>
            <a:spLocks noGrp="1"/>
          </p:cNvSpPr>
          <p:nvPr>
            <p:ph type="dt" sz="half" idx="10"/>
          </p:nvPr>
        </p:nvSpPr>
        <p:spPr/>
        <p:txBody>
          <a:bodyPr/>
          <a:lstStyle/>
          <a:p>
            <a:fld id="{5EC9D98E-055D-44D7-8960-F216C6ADF214}" type="datetime1">
              <a:rPr lang="en-US" smtClean="0"/>
              <a:t>7/17/2019</a:t>
            </a:fld>
            <a:endParaRPr lang="en-US" dirty="0"/>
          </a:p>
        </p:txBody>
      </p:sp>
      <p:sp>
        <p:nvSpPr>
          <p:cNvPr id="5" name="Footer Placeholder 4">
            <a:extLst>
              <a:ext uri="{FF2B5EF4-FFF2-40B4-BE49-F238E27FC236}">
                <a16:creationId xmlns:a16="http://schemas.microsoft.com/office/drawing/2014/main" id="{78C6060D-CD6D-42BF-B97D-52574F0B6915}"/>
              </a:ext>
            </a:extLst>
          </p:cNvPr>
          <p:cNvSpPr>
            <a:spLocks noGrp="1"/>
          </p:cNvSpPr>
          <p:nvPr>
            <p:ph type="ftr" sz="quarter" idx="11"/>
          </p:nvPr>
        </p:nvSpPr>
        <p:spPr/>
        <p:txBody>
          <a:bodyPr/>
          <a:lstStyle/>
          <a:p>
            <a:r>
              <a:rPr lang="en-US"/>
              <a:t>Ashwini Tonge</a:t>
            </a:r>
            <a:endParaRPr lang="en-US" dirty="0"/>
          </a:p>
        </p:txBody>
      </p:sp>
      <p:sp>
        <p:nvSpPr>
          <p:cNvPr id="6" name="Slide Number Placeholder 5">
            <a:extLst>
              <a:ext uri="{FF2B5EF4-FFF2-40B4-BE49-F238E27FC236}">
                <a16:creationId xmlns:a16="http://schemas.microsoft.com/office/drawing/2014/main" id="{F5A51453-512C-458B-AE12-150B380880C6}"/>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7" name="Slide Number Placeholder 5">
            <a:extLst>
              <a:ext uri="{FF2B5EF4-FFF2-40B4-BE49-F238E27FC236}">
                <a16:creationId xmlns:a16="http://schemas.microsoft.com/office/drawing/2014/main" id="{7BDCF211-DD24-4C52-A6C9-08371EB513F0}"/>
              </a:ext>
            </a:extLst>
          </p:cNvPr>
          <p:cNvSpPr txBox="1">
            <a:spLocks/>
          </p:cNvSpPr>
          <p:nvPr userDrawn="1"/>
        </p:nvSpPr>
        <p:spPr>
          <a:xfrm>
            <a:off x="8321040" y="6356348"/>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/41</a:t>
            </a:r>
          </a:p>
        </p:txBody>
      </p:sp>
    </p:spTree>
    <p:extLst>
      <p:ext uri="{BB962C8B-B14F-4D97-AF65-F5344CB8AC3E}">
        <p14:creationId xmlns:p14="http://schemas.microsoft.com/office/powerpoint/2010/main" val="21070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03DD6C-129B-4500-A2B2-3758F1EF05D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BEB68-FF52-48F4-AA5E-90050EE72F4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38BED-E893-446D-8F0B-C6A3A5CF0E82}"/>
              </a:ext>
            </a:extLst>
          </p:cNvPr>
          <p:cNvSpPr>
            <a:spLocks noGrp="1"/>
          </p:cNvSpPr>
          <p:nvPr>
            <p:ph type="dt" sz="half" idx="10"/>
          </p:nvPr>
        </p:nvSpPr>
        <p:spPr/>
        <p:txBody>
          <a:bodyPr/>
          <a:lstStyle/>
          <a:p>
            <a:fld id="{60BE5A5B-5379-4FFD-B26A-F99DFD11A1AB}" type="datetime1">
              <a:rPr lang="en-US" smtClean="0"/>
              <a:t>7/17/2019</a:t>
            </a:fld>
            <a:endParaRPr lang="en-US" dirty="0"/>
          </a:p>
        </p:txBody>
      </p:sp>
      <p:sp>
        <p:nvSpPr>
          <p:cNvPr id="5" name="Footer Placeholder 4">
            <a:extLst>
              <a:ext uri="{FF2B5EF4-FFF2-40B4-BE49-F238E27FC236}">
                <a16:creationId xmlns:a16="http://schemas.microsoft.com/office/drawing/2014/main" id="{97C032D4-2110-4410-870D-F8DD8873B1E4}"/>
              </a:ext>
            </a:extLst>
          </p:cNvPr>
          <p:cNvSpPr>
            <a:spLocks noGrp="1"/>
          </p:cNvSpPr>
          <p:nvPr>
            <p:ph type="ftr" sz="quarter" idx="11"/>
          </p:nvPr>
        </p:nvSpPr>
        <p:spPr/>
        <p:txBody>
          <a:bodyPr/>
          <a:lstStyle/>
          <a:p>
            <a:r>
              <a:rPr lang="en-US"/>
              <a:t>Ashwini Tonge</a:t>
            </a:r>
            <a:endParaRPr lang="en-US" dirty="0"/>
          </a:p>
        </p:txBody>
      </p:sp>
      <p:sp>
        <p:nvSpPr>
          <p:cNvPr id="6" name="Slide Number Placeholder 5">
            <a:extLst>
              <a:ext uri="{FF2B5EF4-FFF2-40B4-BE49-F238E27FC236}">
                <a16:creationId xmlns:a16="http://schemas.microsoft.com/office/drawing/2014/main" id="{A2A766D8-C72C-4CDB-BBB9-B255ED933392}"/>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7" name="Slide Number Placeholder 5">
            <a:extLst>
              <a:ext uri="{FF2B5EF4-FFF2-40B4-BE49-F238E27FC236}">
                <a16:creationId xmlns:a16="http://schemas.microsoft.com/office/drawing/2014/main" id="{F67AF90B-3F65-4B97-81EE-3516D1BD2E67}"/>
              </a:ext>
            </a:extLst>
          </p:cNvPr>
          <p:cNvSpPr txBox="1">
            <a:spLocks/>
          </p:cNvSpPr>
          <p:nvPr userDrawn="1"/>
        </p:nvSpPr>
        <p:spPr>
          <a:xfrm>
            <a:off x="8321040"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/41</a:t>
            </a:r>
          </a:p>
        </p:txBody>
      </p:sp>
    </p:spTree>
    <p:extLst>
      <p:ext uri="{BB962C8B-B14F-4D97-AF65-F5344CB8AC3E}">
        <p14:creationId xmlns:p14="http://schemas.microsoft.com/office/powerpoint/2010/main" val="2204710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4615-6CF2-461D-B067-4FA494D118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2797B5-C821-4DF4-A7C7-D05C1571EA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DFB46-5B7C-4C39-9331-AFBE0C99EAAA}"/>
              </a:ext>
            </a:extLst>
          </p:cNvPr>
          <p:cNvSpPr>
            <a:spLocks noGrp="1"/>
          </p:cNvSpPr>
          <p:nvPr>
            <p:ph type="dt" sz="half" idx="10"/>
          </p:nvPr>
        </p:nvSpPr>
        <p:spPr/>
        <p:txBody>
          <a:bodyPr/>
          <a:lstStyle/>
          <a:p>
            <a:fld id="{1A797199-FA20-4174-92E2-70E881DE0562}" type="datetime1">
              <a:rPr lang="en-US" smtClean="0"/>
              <a:t>7/17/2019</a:t>
            </a:fld>
            <a:endParaRPr lang="en-US" dirty="0"/>
          </a:p>
        </p:txBody>
      </p:sp>
      <p:sp>
        <p:nvSpPr>
          <p:cNvPr id="5" name="Footer Placeholder 4">
            <a:extLst>
              <a:ext uri="{FF2B5EF4-FFF2-40B4-BE49-F238E27FC236}">
                <a16:creationId xmlns:a16="http://schemas.microsoft.com/office/drawing/2014/main" id="{7E2E7850-5452-4258-8F14-B57800852E2F}"/>
              </a:ext>
            </a:extLst>
          </p:cNvPr>
          <p:cNvSpPr>
            <a:spLocks noGrp="1"/>
          </p:cNvSpPr>
          <p:nvPr>
            <p:ph type="ftr" sz="quarter" idx="11"/>
          </p:nvPr>
        </p:nvSpPr>
        <p:spPr/>
        <p:txBody>
          <a:bodyPr/>
          <a:lstStyle/>
          <a:p>
            <a:r>
              <a:rPr lang="en-US"/>
              <a:t>Ashwini Tonge</a:t>
            </a:r>
            <a:endParaRPr lang="en-US" dirty="0"/>
          </a:p>
        </p:txBody>
      </p:sp>
      <p:sp>
        <p:nvSpPr>
          <p:cNvPr id="6" name="Slide Number Placeholder 5">
            <a:extLst>
              <a:ext uri="{FF2B5EF4-FFF2-40B4-BE49-F238E27FC236}">
                <a16:creationId xmlns:a16="http://schemas.microsoft.com/office/drawing/2014/main" id="{6192F6E4-C2F9-4A25-8CE4-FDF2A80A3C67}"/>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7" name="Slide Number Placeholder 5">
            <a:extLst>
              <a:ext uri="{FF2B5EF4-FFF2-40B4-BE49-F238E27FC236}">
                <a16:creationId xmlns:a16="http://schemas.microsoft.com/office/drawing/2014/main" id="{9E90DBBF-007F-4D82-887E-4C394F12A176}"/>
              </a:ext>
            </a:extLst>
          </p:cNvPr>
          <p:cNvSpPr txBox="1">
            <a:spLocks/>
          </p:cNvSpPr>
          <p:nvPr userDrawn="1"/>
        </p:nvSpPr>
        <p:spPr>
          <a:xfrm>
            <a:off x="8292047"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243108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37215-5A39-415C-BFDF-6BDB58D8FE8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3C15A95-517D-4D0E-AF5F-EC9782ABB7C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944E80-6FEE-4BFA-AB61-BFE5F5EA46B5}"/>
              </a:ext>
            </a:extLst>
          </p:cNvPr>
          <p:cNvSpPr>
            <a:spLocks noGrp="1"/>
          </p:cNvSpPr>
          <p:nvPr>
            <p:ph type="dt" sz="half" idx="10"/>
          </p:nvPr>
        </p:nvSpPr>
        <p:spPr/>
        <p:txBody>
          <a:bodyPr/>
          <a:lstStyle/>
          <a:p>
            <a:fld id="{99ACE552-54D4-4759-ADAF-14A052326E25}" type="datetime1">
              <a:rPr lang="en-US" smtClean="0"/>
              <a:t>7/17/2019</a:t>
            </a:fld>
            <a:endParaRPr lang="en-US" dirty="0"/>
          </a:p>
        </p:txBody>
      </p:sp>
      <p:sp>
        <p:nvSpPr>
          <p:cNvPr id="5" name="Footer Placeholder 4">
            <a:extLst>
              <a:ext uri="{FF2B5EF4-FFF2-40B4-BE49-F238E27FC236}">
                <a16:creationId xmlns:a16="http://schemas.microsoft.com/office/drawing/2014/main" id="{BA788DB3-F057-458D-8943-64B77F916349}"/>
              </a:ext>
            </a:extLst>
          </p:cNvPr>
          <p:cNvSpPr>
            <a:spLocks noGrp="1"/>
          </p:cNvSpPr>
          <p:nvPr>
            <p:ph type="ftr" sz="quarter" idx="11"/>
          </p:nvPr>
        </p:nvSpPr>
        <p:spPr/>
        <p:txBody>
          <a:bodyPr/>
          <a:lstStyle/>
          <a:p>
            <a:r>
              <a:rPr lang="en-US"/>
              <a:t>Ashwini Tonge</a:t>
            </a:r>
            <a:endParaRPr lang="en-US" dirty="0"/>
          </a:p>
        </p:txBody>
      </p:sp>
      <p:sp>
        <p:nvSpPr>
          <p:cNvPr id="6" name="Slide Number Placeholder 5">
            <a:extLst>
              <a:ext uri="{FF2B5EF4-FFF2-40B4-BE49-F238E27FC236}">
                <a16:creationId xmlns:a16="http://schemas.microsoft.com/office/drawing/2014/main" id="{A71C4C9E-84CA-4C6F-A3E9-2A33C3301A51}"/>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7" name="Slide Number Placeholder 5">
            <a:extLst>
              <a:ext uri="{FF2B5EF4-FFF2-40B4-BE49-F238E27FC236}">
                <a16:creationId xmlns:a16="http://schemas.microsoft.com/office/drawing/2014/main" id="{E586FD51-7B85-4A20-9E31-7F2A6C65BE07}"/>
              </a:ext>
            </a:extLst>
          </p:cNvPr>
          <p:cNvSpPr txBox="1">
            <a:spLocks/>
          </p:cNvSpPr>
          <p:nvPr userDrawn="1"/>
        </p:nvSpPr>
        <p:spPr>
          <a:xfrm>
            <a:off x="8321040" y="6356357"/>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58807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53E75-CD05-4B40-AEF0-911A9D62AE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AC8DA-CBEC-4952-9DEC-190A0B3118F5}"/>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37BDDB-729C-4052-A782-72AB1630204B}"/>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02261B-872E-4596-B5BE-1A8AFCEBDC55}"/>
              </a:ext>
            </a:extLst>
          </p:cNvPr>
          <p:cNvSpPr>
            <a:spLocks noGrp="1"/>
          </p:cNvSpPr>
          <p:nvPr>
            <p:ph type="dt" sz="half" idx="10"/>
          </p:nvPr>
        </p:nvSpPr>
        <p:spPr/>
        <p:txBody>
          <a:bodyPr/>
          <a:lstStyle/>
          <a:p>
            <a:fld id="{2E9C1280-ACA5-4B9C-97B5-AF521FC56DEE}" type="datetime1">
              <a:rPr lang="en-US" smtClean="0"/>
              <a:t>7/17/2019</a:t>
            </a:fld>
            <a:endParaRPr lang="en-US" dirty="0"/>
          </a:p>
        </p:txBody>
      </p:sp>
      <p:sp>
        <p:nvSpPr>
          <p:cNvPr id="6" name="Footer Placeholder 5">
            <a:extLst>
              <a:ext uri="{FF2B5EF4-FFF2-40B4-BE49-F238E27FC236}">
                <a16:creationId xmlns:a16="http://schemas.microsoft.com/office/drawing/2014/main" id="{56CE2E46-3616-49A4-87E4-77B2307F116C}"/>
              </a:ext>
            </a:extLst>
          </p:cNvPr>
          <p:cNvSpPr>
            <a:spLocks noGrp="1"/>
          </p:cNvSpPr>
          <p:nvPr>
            <p:ph type="ftr" sz="quarter" idx="11"/>
          </p:nvPr>
        </p:nvSpPr>
        <p:spPr/>
        <p:txBody>
          <a:bodyPr/>
          <a:lstStyle/>
          <a:p>
            <a:r>
              <a:rPr lang="en-US"/>
              <a:t>Ashwini Tonge</a:t>
            </a:r>
            <a:endParaRPr lang="en-US" dirty="0"/>
          </a:p>
        </p:txBody>
      </p:sp>
      <p:sp>
        <p:nvSpPr>
          <p:cNvPr id="7" name="Slide Number Placeholder 6">
            <a:extLst>
              <a:ext uri="{FF2B5EF4-FFF2-40B4-BE49-F238E27FC236}">
                <a16:creationId xmlns:a16="http://schemas.microsoft.com/office/drawing/2014/main" id="{24FFEEAF-E3EC-40CF-A02E-D33587CA29AE}"/>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8" name="Slide Number Placeholder 5">
            <a:extLst>
              <a:ext uri="{FF2B5EF4-FFF2-40B4-BE49-F238E27FC236}">
                <a16:creationId xmlns:a16="http://schemas.microsoft.com/office/drawing/2014/main" id="{FE49FA67-3553-46A7-BEBE-0250F3F366B2}"/>
              </a:ext>
            </a:extLst>
          </p:cNvPr>
          <p:cNvSpPr txBox="1">
            <a:spLocks/>
          </p:cNvSpPr>
          <p:nvPr userDrawn="1"/>
        </p:nvSpPr>
        <p:spPr>
          <a:xfrm>
            <a:off x="8321040" y="6356348"/>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429356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6CFD1-0B3B-4EE2-B80C-FDD983F43CF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4E6CDC-8B9F-441C-9A44-AD79DD83244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BE494E6-C216-4A94-BD51-6198073B81CB}"/>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F5B1DB-E013-4CFB-BB2B-538A2B5CCEA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B948E67-FB80-4ECB-A62A-4912E63B0E8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B39098-B1FD-45B8-99DB-3454CB3202EC}"/>
              </a:ext>
            </a:extLst>
          </p:cNvPr>
          <p:cNvSpPr>
            <a:spLocks noGrp="1"/>
          </p:cNvSpPr>
          <p:nvPr>
            <p:ph type="dt" sz="half" idx="10"/>
          </p:nvPr>
        </p:nvSpPr>
        <p:spPr/>
        <p:txBody>
          <a:bodyPr/>
          <a:lstStyle/>
          <a:p>
            <a:fld id="{B73C023E-9844-445C-8693-6229AF701BBC}" type="datetime1">
              <a:rPr lang="en-US" smtClean="0"/>
              <a:t>7/17/2019</a:t>
            </a:fld>
            <a:endParaRPr lang="en-US" dirty="0"/>
          </a:p>
        </p:txBody>
      </p:sp>
      <p:sp>
        <p:nvSpPr>
          <p:cNvPr id="8" name="Footer Placeholder 7">
            <a:extLst>
              <a:ext uri="{FF2B5EF4-FFF2-40B4-BE49-F238E27FC236}">
                <a16:creationId xmlns:a16="http://schemas.microsoft.com/office/drawing/2014/main" id="{C39B2625-6431-4F53-B6C6-E03D2E469DBB}"/>
              </a:ext>
            </a:extLst>
          </p:cNvPr>
          <p:cNvSpPr>
            <a:spLocks noGrp="1"/>
          </p:cNvSpPr>
          <p:nvPr>
            <p:ph type="ftr" sz="quarter" idx="11"/>
          </p:nvPr>
        </p:nvSpPr>
        <p:spPr/>
        <p:txBody>
          <a:bodyPr/>
          <a:lstStyle/>
          <a:p>
            <a:r>
              <a:rPr lang="en-US"/>
              <a:t>Ashwini Tonge</a:t>
            </a:r>
            <a:endParaRPr lang="en-US" dirty="0"/>
          </a:p>
        </p:txBody>
      </p:sp>
      <p:sp>
        <p:nvSpPr>
          <p:cNvPr id="9" name="Slide Number Placeholder 8">
            <a:extLst>
              <a:ext uri="{FF2B5EF4-FFF2-40B4-BE49-F238E27FC236}">
                <a16:creationId xmlns:a16="http://schemas.microsoft.com/office/drawing/2014/main" id="{38C77DEC-11DF-44F3-B424-86F228F834BE}"/>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10" name="Slide Number Placeholder 5">
            <a:extLst>
              <a:ext uri="{FF2B5EF4-FFF2-40B4-BE49-F238E27FC236}">
                <a16:creationId xmlns:a16="http://schemas.microsoft.com/office/drawing/2014/main" id="{8E865462-6E7B-435E-8B57-9FD6FF53A305}"/>
              </a:ext>
            </a:extLst>
          </p:cNvPr>
          <p:cNvSpPr txBox="1">
            <a:spLocks/>
          </p:cNvSpPr>
          <p:nvPr userDrawn="1"/>
        </p:nvSpPr>
        <p:spPr>
          <a:xfrm>
            <a:off x="8321040" y="6356347"/>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187035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9DA7-8714-4628-ADF3-9CC737AAC4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2F77D-686C-4D6F-AA1E-F347D8B9D433}"/>
              </a:ext>
            </a:extLst>
          </p:cNvPr>
          <p:cNvSpPr>
            <a:spLocks noGrp="1"/>
          </p:cNvSpPr>
          <p:nvPr>
            <p:ph type="dt" sz="half" idx="10"/>
          </p:nvPr>
        </p:nvSpPr>
        <p:spPr/>
        <p:txBody>
          <a:bodyPr/>
          <a:lstStyle/>
          <a:p>
            <a:fld id="{CC6DA86D-BF7B-42DC-89DA-3B43A55B8A33}" type="datetime1">
              <a:rPr lang="en-US" smtClean="0"/>
              <a:t>7/17/2019</a:t>
            </a:fld>
            <a:endParaRPr lang="en-US" dirty="0"/>
          </a:p>
        </p:txBody>
      </p:sp>
      <p:sp>
        <p:nvSpPr>
          <p:cNvPr id="4" name="Footer Placeholder 3">
            <a:extLst>
              <a:ext uri="{FF2B5EF4-FFF2-40B4-BE49-F238E27FC236}">
                <a16:creationId xmlns:a16="http://schemas.microsoft.com/office/drawing/2014/main" id="{D5A5C7F4-7B1E-4B5F-A724-D5D943F075A8}"/>
              </a:ext>
            </a:extLst>
          </p:cNvPr>
          <p:cNvSpPr>
            <a:spLocks noGrp="1"/>
          </p:cNvSpPr>
          <p:nvPr>
            <p:ph type="ftr" sz="quarter" idx="11"/>
          </p:nvPr>
        </p:nvSpPr>
        <p:spPr/>
        <p:txBody>
          <a:bodyPr/>
          <a:lstStyle/>
          <a:p>
            <a:r>
              <a:rPr lang="en-US"/>
              <a:t>Ashwini Tonge</a:t>
            </a:r>
            <a:endParaRPr lang="en-US" dirty="0"/>
          </a:p>
        </p:txBody>
      </p:sp>
      <p:sp>
        <p:nvSpPr>
          <p:cNvPr id="5" name="Slide Number Placeholder 4">
            <a:extLst>
              <a:ext uri="{FF2B5EF4-FFF2-40B4-BE49-F238E27FC236}">
                <a16:creationId xmlns:a16="http://schemas.microsoft.com/office/drawing/2014/main" id="{CD55DA12-9695-47B6-83FE-0CD0AA1A9C1D}"/>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6" name="Slide Number Placeholder 5">
            <a:extLst>
              <a:ext uri="{FF2B5EF4-FFF2-40B4-BE49-F238E27FC236}">
                <a16:creationId xmlns:a16="http://schemas.microsoft.com/office/drawing/2014/main" id="{53FBF710-313A-43D5-B52F-CF1A6C5F35E4}"/>
              </a:ext>
            </a:extLst>
          </p:cNvPr>
          <p:cNvSpPr txBox="1">
            <a:spLocks/>
          </p:cNvSpPr>
          <p:nvPr userDrawn="1"/>
        </p:nvSpPr>
        <p:spPr>
          <a:xfrm>
            <a:off x="8321040"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222805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32011-CDF9-4CA0-BFCA-EB63C414BF53}"/>
              </a:ext>
            </a:extLst>
          </p:cNvPr>
          <p:cNvSpPr>
            <a:spLocks noGrp="1"/>
          </p:cNvSpPr>
          <p:nvPr>
            <p:ph type="dt" sz="half" idx="10"/>
          </p:nvPr>
        </p:nvSpPr>
        <p:spPr/>
        <p:txBody>
          <a:bodyPr/>
          <a:lstStyle/>
          <a:p>
            <a:fld id="{33258F16-1A32-4E08-8ED7-E0C75873CE5D}" type="datetime1">
              <a:rPr lang="en-US" smtClean="0"/>
              <a:t>7/17/2019</a:t>
            </a:fld>
            <a:endParaRPr lang="en-US" dirty="0"/>
          </a:p>
        </p:txBody>
      </p:sp>
      <p:sp>
        <p:nvSpPr>
          <p:cNvPr id="3" name="Footer Placeholder 2">
            <a:extLst>
              <a:ext uri="{FF2B5EF4-FFF2-40B4-BE49-F238E27FC236}">
                <a16:creationId xmlns:a16="http://schemas.microsoft.com/office/drawing/2014/main" id="{F1DDA36C-3736-48D4-B9F0-73A30694E403}"/>
              </a:ext>
            </a:extLst>
          </p:cNvPr>
          <p:cNvSpPr>
            <a:spLocks noGrp="1"/>
          </p:cNvSpPr>
          <p:nvPr>
            <p:ph type="ftr" sz="quarter" idx="11"/>
          </p:nvPr>
        </p:nvSpPr>
        <p:spPr/>
        <p:txBody>
          <a:bodyPr/>
          <a:lstStyle/>
          <a:p>
            <a:r>
              <a:rPr lang="en-US"/>
              <a:t>Ashwini Tonge</a:t>
            </a:r>
            <a:endParaRPr lang="en-US" dirty="0"/>
          </a:p>
        </p:txBody>
      </p:sp>
      <p:sp>
        <p:nvSpPr>
          <p:cNvPr id="4" name="Slide Number Placeholder 3">
            <a:extLst>
              <a:ext uri="{FF2B5EF4-FFF2-40B4-BE49-F238E27FC236}">
                <a16:creationId xmlns:a16="http://schemas.microsoft.com/office/drawing/2014/main" id="{52B79DDD-F071-4C5F-9A99-2587125FB61F}"/>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5" name="Slide Number Placeholder 5">
            <a:extLst>
              <a:ext uri="{FF2B5EF4-FFF2-40B4-BE49-F238E27FC236}">
                <a16:creationId xmlns:a16="http://schemas.microsoft.com/office/drawing/2014/main" id="{14E869B8-267E-49ED-A66A-3EE0E89E2C59}"/>
              </a:ext>
            </a:extLst>
          </p:cNvPr>
          <p:cNvSpPr txBox="1">
            <a:spLocks/>
          </p:cNvSpPr>
          <p:nvPr userDrawn="1"/>
        </p:nvSpPr>
        <p:spPr>
          <a:xfrm>
            <a:off x="8321040"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/31</a:t>
            </a:r>
          </a:p>
        </p:txBody>
      </p:sp>
    </p:spTree>
    <p:extLst>
      <p:ext uri="{BB962C8B-B14F-4D97-AF65-F5344CB8AC3E}">
        <p14:creationId xmlns:p14="http://schemas.microsoft.com/office/powerpoint/2010/main" val="207396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77F3-32D8-46A6-90D1-71BBDFCD288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4528E31-AABA-4629-994B-12BD4D2ED295}"/>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D65A-1008-4D3A-A399-428E92EC9D8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99FE248-B9E8-4C88-B844-0076898B2512}"/>
              </a:ext>
            </a:extLst>
          </p:cNvPr>
          <p:cNvSpPr>
            <a:spLocks noGrp="1"/>
          </p:cNvSpPr>
          <p:nvPr>
            <p:ph type="dt" sz="half" idx="10"/>
          </p:nvPr>
        </p:nvSpPr>
        <p:spPr/>
        <p:txBody>
          <a:bodyPr/>
          <a:lstStyle/>
          <a:p>
            <a:fld id="{C267F12C-85F3-4E44-A15D-F94A8E5276C4}" type="datetime1">
              <a:rPr lang="en-US" smtClean="0"/>
              <a:t>7/17/2019</a:t>
            </a:fld>
            <a:endParaRPr lang="en-US" dirty="0"/>
          </a:p>
        </p:txBody>
      </p:sp>
      <p:sp>
        <p:nvSpPr>
          <p:cNvPr id="6" name="Footer Placeholder 5">
            <a:extLst>
              <a:ext uri="{FF2B5EF4-FFF2-40B4-BE49-F238E27FC236}">
                <a16:creationId xmlns:a16="http://schemas.microsoft.com/office/drawing/2014/main" id="{A8095151-7401-4CC9-85C8-B6F508BC04EC}"/>
              </a:ext>
            </a:extLst>
          </p:cNvPr>
          <p:cNvSpPr>
            <a:spLocks noGrp="1"/>
          </p:cNvSpPr>
          <p:nvPr>
            <p:ph type="ftr" sz="quarter" idx="11"/>
          </p:nvPr>
        </p:nvSpPr>
        <p:spPr/>
        <p:txBody>
          <a:bodyPr/>
          <a:lstStyle/>
          <a:p>
            <a:r>
              <a:rPr lang="en-US"/>
              <a:t>Ashwini Tonge</a:t>
            </a:r>
            <a:endParaRPr lang="en-US" dirty="0"/>
          </a:p>
        </p:txBody>
      </p:sp>
      <p:sp>
        <p:nvSpPr>
          <p:cNvPr id="7" name="Slide Number Placeholder 6">
            <a:extLst>
              <a:ext uri="{FF2B5EF4-FFF2-40B4-BE49-F238E27FC236}">
                <a16:creationId xmlns:a16="http://schemas.microsoft.com/office/drawing/2014/main" id="{5B6F5D73-C0A8-42E5-8314-10BE743DA4C4}"/>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8" name="Slide Number Placeholder 5">
            <a:extLst>
              <a:ext uri="{FF2B5EF4-FFF2-40B4-BE49-F238E27FC236}">
                <a16:creationId xmlns:a16="http://schemas.microsoft.com/office/drawing/2014/main" id="{BE802BC7-0946-4438-BE6B-4E31FA4A025F}"/>
              </a:ext>
            </a:extLst>
          </p:cNvPr>
          <p:cNvSpPr txBox="1">
            <a:spLocks/>
          </p:cNvSpPr>
          <p:nvPr userDrawn="1"/>
        </p:nvSpPr>
        <p:spPr>
          <a:xfrm>
            <a:off x="8321040"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/41</a:t>
            </a:r>
          </a:p>
        </p:txBody>
      </p:sp>
    </p:spTree>
    <p:extLst>
      <p:ext uri="{BB962C8B-B14F-4D97-AF65-F5344CB8AC3E}">
        <p14:creationId xmlns:p14="http://schemas.microsoft.com/office/powerpoint/2010/main" val="132452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AD68-ECF6-47B1-954B-7B177EED686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EF9008C-6C44-43B9-A220-51A05FC4CD6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CE37DDC-447A-427E-8242-223B3D555DB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0AB7286-0F8E-4274-97E3-C2139201FA4B}"/>
              </a:ext>
            </a:extLst>
          </p:cNvPr>
          <p:cNvSpPr>
            <a:spLocks noGrp="1"/>
          </p:cNvSpPr>
          <p:nvPr>
            <p:ph type="dt" sz="half" idx="10"/>
          </p:nvPr>
        </p:nvSpPr>
        <p:spPr/>
        <p:txBody>
          <a:bodyPr/>
          <a:lstStyle/>
          <a:p>
            <a:fld id="{238E8BC2-D564-49A7-BB87-27B40DC3884F}" type="datetime1">
              <a:rPr lang="en-US" smtClean="0"/>
              <a:t>7/17/2019</a:t>
            </a:fld>
            <a:endParaRPr lang="en-US" dirty="0"/>
          </a:p>
        </p:txBody>
      </p:sp>
      <p:sp>
        <p:nvSpPr>
          <p:cNvPr id="6" name="Footer Placeholder 5">
            <a:extLst>
              <a:ext uri="{FF2B5EF4-FFF2-40B4-BE49-F238E27FC236}">
                <a16:creationId xmlns:a16="http://schemas.microsoft.com/office/drawing/2014/main" id="{48F0E495-6265-49A4-A273-3F02F3DEF68E}"/>
              </a:ext>
            </a:extLst>
          </p:cNvPr>
          <p:cNvSpPr>
            <a:spLocks noGrp="1"/>
          </p:cNvSpPr>
          <p:nvPr>
            <p:ph type="ftr" sz="quarter" idx="11"/>
          </p:nvPr>
        </p:nvSpPr>
        <p:spPr/>
        <p:txBody>
          <a:bodyPr/>
          <a:lstStyle/>
          <a:p>
            <a:r>
              <a:rPr lang="en-US"/>
              <a:t>Ashwini Tonge</a:t>
            </a:r>
            <a:endParaRPr lang="en-US" dirty="0"/>
          </a:p>
        </p:txBody>
      </p:sp>
      <p:sp>
        <p:nvSpPr>
          <p:cNvPr id="7" name="Slide Number Placeholder 6">
            <a:extLst>
              <a:ext uri="{FF2B5EF4-FFF2-40B4-BE49-F238E27FC236}">
                <a16:creationId xmlns:a16="http://schemas.microsoft.com/office/drawing/2014/main" id="{756DD82D-BCEF-4BC7-AF3D-EFF1B695B28D}"/>
              </a:ext>
            </a:extLst>
          </p:cNvPr>
          <p:cNvSpPr>
            <a:spLocks noGrp="1"/>
          </p:cNvSpPr>
          <p:nvPr>
            <p:ph type="sldNum" sz="quarter" idx="12"/>
          </p:nvPr>
        </p:nvSpPr>
        <p:spPr/>
        <p:txBody>
          <a:bodyPr/>
          <a:lstStyle/>
          <a:p>
            <a:fld id="{B01ED187-28D4-4FDB-9155-BB360177BE77}" type="slidenum">
              <a:rPr lang="en-US" smtClean="0"/>
              <a:t>‹#›</a:t>
            </a:fld>
            <a:endParaRPr lang="en-US"/>
          </a:p>
        </p:txBody>
      </p:sp>
      <p:sp>
        <p:nvSpPr>
          <p:cNvPr id="8" name="Slide Number Placeholder 5">
            <a:extLst>
              <a:ext uri="{FF2B5EF4-FFF2-40B4-BE49-F238E27FC236}">
                <a16:creationId xmlns:a16="http://schemas.microsoft.com/office/drawing/2014/main" id="{79006FB9-52CC-4C62-A5A8-FFFAFAE59BA6}"/>
              </a:ext>
            </a:extLst>
          </p:cNvPr>
          <p:cNvSpPr txBox="1">
            <a:spLocks/>
          </p:cNvSpPr>
          <p:nvPr userDrawn="1"/>
        </p:nvSpPr>
        <p:spPr>
          <a:xfrm>
            <a:off x="8321040" y="6356350"/>
            <a:ext cx="62223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A4DBE74-70D2-8C43-ADAD-6EB1AA575FDB}" type="slidenum">
              <a:rPr lang="en-US" smtClean="0"/>
              <a:pPr/>
              <a:t>‹#›</a:t>
            </a:fld>
            <a:r>
              <a:rPr lang="en-US" dirty="0"/>
              <a:t>/41</a:t>
            </a:r>
          </a:p>
        </p:txBody>
      </p:sp>
    </p:spTree>
    <p:extLst>
      <p:ext uri="{BB962C8B-B14F-4D97-AF65-F5344CB8AC3E}">
        <p14:creationId xmlns:p14="http://schemas.microsoft.com/office/powerpoint/2010/main" val="3567527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EC5562-EA4A-449D-9378-3CC40AF593B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7B9E1F-0F85-4DFA-BFE1-B1399D50005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20FCF-9773-4B65-A797-FCB9BEAFE74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35C44CB-B566-483F-8677-1C6CC93DFC83}" type="datetime1">
              <a:rPr lang="en-US" smtClean="0"/>
              <a:t>7/17/2019</a:t>
            </a:fld>
            <a:endParaRPr lang="en-US"/>
          </a:p>
        </p:txBody>
      </p:sp>
      <p:sp>
        <p:nvSpPr>
          <p:cNvPr id="5" name="Footer Placeholder 4">
            <a:extLst>
              <a:ext uri="{FF2B5EF4-FFF2-40B4-BE49-F238E27FC236}">
                <a16:creationId xmlns:a16="http://schemas.microsoft.com/office/drawing/2014/main" id="{32833526-B1CA-469D-8CAC-165A087215B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Ashwini Tonge</a:t>
            </a:r>
          </a:p>
        </p:txBody>
      </p:sp>
      <p:sp>
        <p:nvSpPr>
          <p:cNvPr id="6" name="Slide Number Placeholder 5">
            <a:extLst>
              <a:ext uri="{FF2B5EF4-FFF2-40B4-BE49-F238E27FC236}">
                <a16:creationId xmlns:a16="http://schemas.microsoft.com/office/drawing/2014/main" id="{C228D154-B843-4A76-81B8-248447854F7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A4DBE74-70D2-8C43-ADAD-6EB1AA575FDB}" type="slidenum">
              <a:rPr lang="en-US" smtClean="0"/>
              <a:pPr/>
              <a:t>‹#›</a:t>
            </a:fld>
            <a:endParaRPr lang="en-US"/>
          </a:p>
        </p:txBody>
      </p:sp>
      <p:pic>
        <p:nvPicPr>
          <p:cNvPr id="7" name="Picture 6" descr="new template.jpg">
            <a:extLst>
              <a:ext uri="{FF2B5EF4-FFF2-40B4-BE49-F238E27FC236}">
                <a16:creationId xmlns:a16="http://schemas.microsoft.com/office/drawing/2014/main" id="{187ADA71-2A3F-4A9A-A6F5-E06E84215E07}"/>
              </a:ext>
            </a:extLst>
          </p:cNvPr>
          <p:cNvPicPr>
            <a:picLocks noChangeAspect="1"/>
          </p:cNvPicPr>
          <p:nvPr userDrawn="1"/>
        </p:nvPicPr>
        <p:blipFill>
          <a:blip r:embed="rId13"/>
          <a:stretch>
            <a:fillRect/>
          </a:stretch>
        </p:blipFill>
        <p:spPr>
          <a:xfrm>
            <a:off x="0" y="0"/>
            <a:ext cx="9144000" cy="6858000"/>
          </a:xfrm>
          <a:prstGeom prst="rect">
            <a:avLst/>
          </a:prstGeom>
        </p:spPr>
      </p:pic>
    </p:spTree>
    <p:extLst>
      <p:ext uri="{BB962C8B-B14F-4D97-AF65-F5344CB8AC3E}">
        <p14:creationId xmlns:p14="http://schemas.microsoft.com/office/powerpoint/2010/main" val="3604588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shwinitonge.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untangled.unt.edu/home.php" TargetMode="External"/><Relationship Id="rId5" Type="http://schemas.openxmlformats.org/officeDocument/2006/relationships/hyperlink" Target="https://github.com/ashwinitonge" TargetMode="External"/><Relationship Id="rId4" Type="http://schemas.openxmlformats.org/officeDocument/2006/relationships/hyperlink" Target="https://akt-doc-classify.azurewebsites.net/"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785774"/>
            <a:ext cx="6858000" cy="2387600"/>
          </a:xfrm>
        </p:spPr>
        <p:txBody>
          <a:bodyPr>
            <a:normAutofit/>
          </a:bodyPr>
          <a:lstStyle/>
          <a:p>
            <a:r>
              <a:rPr lang="en-US" sz="4000" dirty="0">
                <a:solidFill>
                  <a:srgbClr val="5F2987"/>
                </a:solidFill>
              </a:rPr>
              <a:t>Identifying Private Content for Online Image Sharing</a:t>
            </a:r>
          </a:p>
        </p:txBody>
      </p:sp>
      <p:sp>
        <p:nvSpPr>
          <p:cNvPr id="3" name="Subtitle 2"/>
          <p:cNvSpPr>
            <a:spLocks noGrp="1"/>
          </p:cNvSpPr>
          <p:nvPr>
            <p:ph type="subTitle" idx="1"/>
          </p:nvPr>
        </p:nvSpPr>
        <p:spPr>
          <a:xfrm>
            <a:off x="926691" y="3429000"/>
            <a:ext cx="6858000" cy="1389749"/>
          </a:xfrm>
        </p:spPr>
        <p:txBody>
          <a:bodyPr>
            <a:normAutofit/>
          </a:bodyPr>
          <a:lstStyle/>
          <a:p>
            <a:r>
              <a:rPr lang="en-US" sz="2800" b="1" dirty="0"/>
              <a:t>Ashwini Tonge</a:t>
            </a:r>
          </a:p>
          <a:p>
            <a:endParaRPr lang="en-US" sz="2800" dirty="0"/>
          </a:p>
        </p:txBody>
      </p:sp>
      <p:sp>
        <p:nvSpPr>
          <p:cNvPr id="7" name="Date Placeholder 6">
            <a:extLst>
              <a:ext uri="{FF2B5EF4-FFF2-40B4-BE49-F238E27FC236}">
                <a16:creationId xmlns:a16="http://schemas.microsoft.com/office/drawing/2014/main" id="{E2FD20C1-DC50-4172-9959-3A03D7CC6926}"/>
              </a:ext>
            </a:extLst>
          </p:cNvPr>
          <p:cNvSpPr>
            <a:spLocks noGrp="1"/>
          </p:cNvSpPr>
          <p:nvPr>
            <p:ph type="dt" sz="half" idx="10"/>
          </p:nvPr>
        </p:nvSpPr>
        <p:spPr/>
        <p:txBody>
          <a:bodyPr>
            <a:normAutofit/>
          </a:bodyPr>
          <a:lstStyle/>
          <a:p>
            <a:pPr>
              <a:spcAft>
                <a:spcPts val="600"/>
              </a:spcAft>
            </a:pPr>
            <a:fld id="{1CB97484-9566-4FD1-8469-4F9C3D52AE66}" type="datetime1">
              <a:rPr lang="en-US">
                <a:solidFill>
                  <a:schemeClr val="tx1">
                    <a:lumMod val="75000"/>
                    <a:lumOff val="25000"/>
                  </a:schemeClr>
                </a:solidFill>
              </a:rPr>
              <a:pPr>
                <a:spcAft>
                  <a:spcPts val="600"/>
                </a:spcAft>
              </a:pPr>
              <a:t>7/17/2019</a:t>
            </a:fld>
            <a:endParaRPr lang="en-US">
              <a:solidFill>
                <a:schemeClr val="tx1">
                  <a:lumMod val="75000"/>
                  <a:lumOff val="25000"/>
                </a:schemeClr>
              </a:solidFill>
            </a:endParaRPr>
          </a:p>
        </p:txBody>
      </p:sp>
      <p:sp>
        <p:nvSpPr>
          <p:cNvPr id="4" name="Footer Placeholder 3">
            <a:extLst>
              <a:ext uri="{FF2B5EF4-FFF2-40B4-BE49-F238E27FC236}">
                <a16:creationId xmlns:a16="http://schemas.microsoft.com/office/drawing/2014/main" id="{46543112-2622-44EB-A627-E9F5576D7EEB}"/>
              </a:ext>
            </a:extLst>
          </p:cNvPr>
          <p:cNvSpPr>
            <a:spLocks noGrp="1"/>
          </p:cNvSpPr>
          <p:nvPr>
            <p:ph type="ftr" sz="quarter" idx="11"/>
          </p:nvPr>
        </p:nvSpPr>
        <p:spPr/>
        <p:txBody>
          <a:bodyPr>
            <a:normAutofit/>
          </a:bodyPr>
          <a:lstStyle/>
          <a:p>
            <a:pPr>
              <a:spcAft>
                <a:spcPts val="600"/>
              </a:spcAft>
            </a:pPr>
            <a:r>
              <a:rPr lang="en-US" dirty="0">
                <a:solidFill>
                  <a:schemeClr val="bg1"/>
                </a:solidFill>
              </a:rPr>
              <a:t>Ashwini Tonge</a:t>
            </a:r>
          </a:p>
        </p:txBody>
      </p:sp>
      <p:sp>
        <p:nvSpPr>
          <p:cNvPr id="5" name="Slide Number Placeholder 4">
            <a:extLst>
              <a:ext uri="{FF2B5EF4-FFF2-40B4-BE49-F238E27FC236}">
                <a16:creationId xmlns:a16="http://schemas.microsoft.com/office/drawing/2014/main" id="{51208F92-DABB-48F8-95DA-323D440A24A9}"/>
              </a:ext>
            </a:extLst>
          </p:cNvPr>
          <p:cNvSpPr>
            <a:spLocks noGrp="1"/>
          </p:cNvSpPr>
          <p:nvPr>
            <p:ph type="sldNum" sz="quarter" idx="12"/>
          </p:nvPr>
        </p:nvSpPr>
        <p:spPr/>
        <p:txBody>
          <a:bodyPr anchor="ctr">
            <a:normAutofit/>
          </a:bodyPr>
          <a:lstStyle/>
          <a:p>
            <a:pPr>
              <a:spcAft>
                <a:spcPts val="600"/>
              </a:spcAft>
            </a:pPr>
            <a:fld id="{CA4DBE74-70D2-8C43-ADAD-6EB1AA575FDB}" type="slidenum">
              <a:rPr lang="en-US">
                <a:solidFill>
                  <a:schemeClr val="bg1"/>
                </a:solidFill>
              </a:rPr>
              <a:pPr>
                <a:spcAft>
                  <a:spcPts val="600"/>
                </a:spcAft>
              </a:pPr>
              <a:t>1</a:t>
            </a:fld>
            <a:r>
              <a:rPr lang="en-US" dirty="0">
                <a:solidFill>
                  <a:schemeClr val="bg1"/>
                </a:solidFill>
              </a:rPr>
              <a:t>/31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B797-2013-4D66-8B7E-5A266C512FE6}"/>
              </a:ext>
            </a:extLst>
          </p:cNvPr>
          <p:cNvSpPr>
            <a:spLocks noGrp="1"/>
          </p:cNvSpPr>
          <p:nvPr>
            <p:ph type="title"/>
          </p:nvPr>
        </p:nvSpPr>
        <p:spPr>
          <a:xfrm>
            <a:off x="457200" y="0"/>
            <a:ext cx="8229600" cy="809113"/>
          </a:xfrm>
        </p:spPr>
        <p:txBody>
          <a:bodyPr>
            <a:normAutofit/>
          </a:bodyPr>
          <a:lstStyle/>
          <a:p>
            <a:r>
              <a:rPr lang="en-US" dirty="0">
                <a:solidFill>
                  <a:schemeClr val="accent1"/>
                </a:solidFill>
              </a:rPr>
              <a:t> </a:t>
            </a:r>
            <a:r>
              <a:rPr lang="en-US" dirty="0">
                <a:solidFill>
                  <a:schemeClr val="bg1">
                    <a:lumMod val="85000"/>
                  </a:schemeClr>
                </a:solidFill>
              </a:rPr>
              <a:t>“Deep” Features</a:t>
            </a:r>
          </a:p>
        </p:txBody>
      </p:sp>
      <p:sp>
        <p:nvSpPr>
          <p:cNvPr id="3" name="Content Placeholder 2">
            <a:extLst>
              <a:ext uri="{FF2B5EF4-FFF2-40B4-BE49-F238E27FC236}">
                <a16:creationId xmlns:a16="http://schemas.microsoft.com/office/drawing/2014/main" id="{EE9B9664-8CBA-4026-A7F7-FAD1D9A38670}"/>
              </a:ext>
            </a:extLst>
          </p:cNvPr>
          <p:cNvSpPr>
            <a:spLocks noGrp="1"/>
          </p:cNvSpPr>
          <p:nvPr>
            <p:ph idx="1"/>
          </p:nvPr>
        </p:nvSpPr>
        <p:spPr>
          <a:xfrm>
            <a:off x="564204" y="1250004"/>
            <a:ext cx="8229600" cy="4525963"/>
          </a:xfrm>
        </p:spPr>
        <p:txBody>
          <a:bodyPr/>
          <a:lstStyle/>
          <a:p>
            <a:r>
              <a:rPr lang="en-US" sz="2800" dirty="0"/>
              <a:t>Motivation: </a:t>
            </a:r>
          </a:p>
          <a:p>
            <a:pPr lvl="1"/>
            <a:r>
              <a:rPr lang="en-US" sz="2400" dirty="0"/>
              <a:t>CNN-based features worked well.</a:t>
            </a:r>
          </a:p>
          <a:p>
            <a:pPr lvl="1"/>
            <a:r>
              <a:rPr lang="en-US" sz="2400" dirty="0"/>
              <a:t>A qualitative analysis of features extracted from various layers of deep CNNs is not entirely explored for privacy and sharing needs of users' uploaded images.</a:t>
            </a:r>
          </a:p>
          <a:p>
            <a:pPr lvl="1"/>
            <a:r>
              <a:rPr lang="en-US" sz="2400" dirty="0"/>
              <a:t>Object and Scene</a:t>
            </a:r>
          </a:p>
          <a:p>
            <a:endParaRPr lang="en-US" dirty="0"/>
          </a:p>
        </p:txBody>
      </p:sp>
      <p:sp>
        <p:nvSpPr>
          <p:cNvPr id="7" name="Date Placeholder 6">
            <a:extLst>
              <a:ext uri="{FF2B5EF4-FFF2-40B4-BE49-F238E27FC236}">
                <a16:creationId xmlns:a16="http://schemas.microsoft.com/office/drawing/2014/main" id="{B6599DD9-267E-4B24-B391-5DBF2F1972FC}"/>
              </a:ext>
            </a:extLst>
          </p:cNvPr>
          <p:cNvSpPr>
            <a:spLocks noGrp="1"/>
          </p:cNvSpPr>
          <p:nvPr>
            <p:ph type="dt" sz="half" idx="10"/>
          </p:nvPr>
        </p:nvSpPr>
        <p:spPr/>
        <p:txBody>
          <a:bodyPr/>
          <a:lstStyle/>
          <a:p>
            <a:fld id="{96EE8827-0C49-48BA-8746-6C061AA28DD3}" type="datetime1">
              <a:rPr lang="en-US" smtClean="0"/>
              <a:t>7/17/2019</a:t>
            </a:fld>
            <a:endParaRPr lang="en-US" dirty="0"/>
          </a:p>
        </p:txBody>
      </p:sp>
      <p:sp>
        <p:nvSpPr>
          <p:cNvPr id="4" name="Footer Placeholder 3">
            <a:extLst>
              <a:ext uri="{FF2B5EF4-FFF2-40B4-BE49-F238E27FC236}">
                <a16:creationId xmlns:a16="http://schemas.microsoft.com/office/drawing/2014/main" id="{FE22DFC0-1193-4851-B0AC-339C5ACC9698}"/>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3521433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A0D19-6E29-4DA6-B70E-B9922130432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defTabSz="914400"/>
            <a:r>
              <a:rPr lang="en-US" sz="2800" kern="1200">
                <a:solidFill>
                  <a:schemeClr val="bg1"/>
                </a:solidFill>
                <a:latin typeface="+mj-lt"/>
                <a:ea typeface="+mj-ea"/>
                <a:cs typeface="+mj-cs"/>
              </a:rPr>
              <a:t>Feature Engineering</a:t>
            </a:r>
          </a:p>
        </p:txBody>
      </p:sp>
      <p:pic>
        <p:nvPicPr>
          <p:cNvPr id="13" name="Content Placeholder 5">
            <a:extLst>
              <a:ext uri="{FF2B5EF4-FFF2-40B4-BE49-F238E27FC236}">
                <a16:creationId xmlns:a16="http://schemas.microsoft.com/office/drawing/2014/main" id="{188E2E00-D6A2-4F49-90A4-DE2917A92C47}"/>
              </a:ext>
            </a:extLst>
          </p:cNvPr>
          <p:cNvPicPr>
            <a:picLocks noGrp="1" noChangeAspect="1"/>
          </p:cNvPicPr>
          <p:nvPr>
            <p:ph idx="1"/>
          </p:nvPr>
        </p:nvPicPr>
        <p:blipFill>
          <a:blip r:embed="rId2"/>
          <a:stretch>
            <a:fillRect/>
          </a:stretch>
        </p:blipFill>
        <p:spPr>
          <a:xfrm>
            <a:off x="482600" y="2297907"/>
            <a:ext cx="8178799" cy="3148838"/>
          </a:xfrm>
          <a:prstGeom prst="rect">
            <a:avLst/>
          </a:prstGeom>
        </p:spPr>
      </p:pic>
      <p:sp>
        <p:nvSpPr>
          <p:cNvPr id="9" name="Date Placeholder 8">
            <a:extLst>
              <a:ext uri="{FF2B5EF4-FFF2-40B4-BE49-F238E27FC236}">
                <a16:creationId xmlns:a16="http://schemas.microsoft.com/office/drawing/2014/main" id="{FAE96DFC-8CF6-4A78-8348-7AAE08E2FAA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A057670F-8261-456D-A423-C2E740605483}" type="datetime1">
              <a:rPr lang="en-US" sz="1200" smtClean="0"/>
              <a:pPr>
                <a:spcAft>
                  <a:spcPts val="600"/>
                </a:spcAft>
              </a:pPr>
              <a:t>7/17/2019</a:t>
            </a:fld>
            <a:endParaRPr lang="en-US" sz="1200"/>
          </a:p>
        </p:txBody>
      </p:sp>
      <p:sp>
        <p:nvSpPr>
          <p:cNvPr id="3" name="Footer Placeholder 2">
            <a:extLst>
              <a:ext uri="{FF2B5EF4-FFF2-40B4-BE49-F238E27FC236}">
                <a16:creationId xmlns:a16="http://schemas.microsoft.com/office/drawing/2014/main" id="{6D45B284-2AF1-4FBC-AA96-CA8CD6DA5E8B}"/>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Ashwini Tonge</a:t>
            </a:r>
          </a:p>
        </p:txBody>
      </p:sp>
    </p:spTree>
    <p:extLst>
      <p:ext uri="{BB962C8B-B14F-4D97-AF65-F5344CB8AC3E}">
        <p14:creationId xmlns:p14="http://schemas.microsoft.com/office/powerpoint/2010/main" val="1933680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71EA3-FF31-4162-99B2-7A4DCC9140E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defTabSz="914400"/>
            <a:r>
              <a:rPr lang="en-US" sz="2800" kern="1200" dirty="0">
                <a:solidFill>
                  <a:schemeClr val="bg1"/>
                </a:solidFill>
                <a:latin typeface="+mj-lt"/>
                <a:ea typeface="+mj-ea"/>
                <a:cs typeface="+mj-cs"/>
              </a:rPr>
              <a:t>Feature Engineering </a:t>
            </a:r>
            <a:r>
              <a:rPr lang="en-US" sz="2800" kern="1200">
                <a:solidFill>
                  <a:schemeClr val="bg1"/>
                </a:solidFill>
                <a:latin typeface="+mj-lt"/>
                <a:ea typeface="+mj-ea"/>
                <a:cs typeface="+mj-cs"/>
              </a:rPr>
              <a:t>Cont</a:t>
            </a:r>
            <a:r>
              <a:rPr lang="en-US" sz="2800" kern="1200" dirty="0">
                <a:solidFill>
                  <a:schemeClr val="bg1"/>
                </a:solidFill>
                <a:latin typeface="+mj-lt"/>
                <a:ea typeface="+mj-ea"/>
                <a:cs typeface="+mj-cs"/>
              </a:rPr>
              <a:t>…</a:t>
            </a:r>
            <a:endParaRPr lang="en-US" sz="2800" kern="1200">
              <a:solidFill>
                <a:schemeClr val="bg1"/>
              </a:solidFill>
              <a:latin typeface="+mj-lt"/>
              <a:ea typeface="+mj-ea"/>
              <a:cs typeface="+mj-cs"/>
            </a:endParaRPr>
          </a:p>
        </p:txBody>
      </p:sp>
      <p:pic>
        <p:nvPicPr>
          <p:cNvPr id="14" name="Content Placeholder 4">
            <a:extLst>
              <a:ext uri="{FF2B5EF4-FFF2-40B4-BE49-F238E27FC236}">
                <a16:creationId xmlns:a16="http://schemas.microsoft.com/office/drawing/2014/main" id="{FFC38BA3-81AA-4117-9AFB-EE4A88AF0BCC}"/>
              </a:ext>
            </a:extLst>
          </p:cNvPr>
          <p:cNvPicPr>
            <a:picLocks noGrp="1" noChangeAspect="1"/>
          </p:cNvPicPr>
          <p:nvPr>
            <p:ph idx="1"/>
          </p:nvPr>
        </p:nvPicPr>
        <p:blipFill>
          <a:blip r:embed="rId2"/>
          <a:stretch>
            <a:fillRect/>
          </a:stretch>
        </p:blipFill>
        <p:spPr>
          <a:xfrm>
            <a:off x="559032" y="1675227"/>
            <a:ext cx="8025935" cy="4394199"/>
          </a:xfrm>
          <a:prstGeom prst="rect">
            <a:avLst/>
          </a:prstGeom>
        </p:spPr>
      </p:pic>
      <p:sp>
        <p:nvSpPr>
          <p:cNvPr id="10" name="Date Placeholder 9">
            <a:extLst>
              <a:ext uri="{FF2B5EF4-FFF2-40B4-BE49-F238E27FC236}">
                <a16:creationId xmlns:a16="http://schemas.microsoft.com/office/drawing/2014/main" id="{4BDCCBB1-982E-4A10-8E40-3E656D9991B7}"/>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2D934DF1-8527-4545-B12D-014F62802FEF}" type="datetime1">
              <a:rPr lang="en-US" sz="1200" smtClean="0"/>
              <a:pPr>
                <a:spcAft>
                  <a:spcPts val="600"/>
                </a:spcAft>
              </a:pPr>
              <a:t>7/17/2019</a:t>
            </a:fld>
            <a:endParaRPr lang="en-US" sz="1200"/>
          </a:p>
        </p:txBody>
      </p:sp>
      <p:sp>
        <p:nvSpPr>
          <p:cNvPr id="3" name="Footer Placeholder 2">
            <a:extLst>
              <a:ext uri="{FF2B5EF4-FFF2-40B4-BE49-F238E27FC236}">
                <a16:creationId xmlns:a16="http://schemas.microsoft.com/office/drawing/2014/main" id="{BD2D4996-C8B7-48C0-83A9-2676FEF264C2}"/>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Ashwini Tonge</a:t>
            </a:r>
          </a:p>
        </p:txBody>
      </p:sp>
    </p:spTree>
    <p:extLst>
      <p:ext uri="{BB962C8B-B14F-4D97-AF65-F5344CB8AC3E}">
        <p14:creationId xmlns:p14="http://schemas.microsoft.com/office/powerpoint/2010/main" val="2199568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57200" y="0"/>
            <a:ext cx="8229600" cy="703473"/>
          </a:xfrm>
        </p:spPr>
        <p:txBody>
          <a:bodyPr>
            <a:normAutofit/>
          </a:bodyPr>
          <a:lstStyle/>
          <a:p>
            <a:r>
              <a:rPr lang="en-US" dirty="0">
                <a:solidFill>
                  <a:schemeClr val="bg1">
                    <a:lumMod val="85000"/>
                  </a:schemeClr>
                </a:solidFill>
              </a:rPr>
              <a:t>Dataset</a:t>
            </a:r>
          </a:p>
        </p:txBody>
      </p:sp>
      <p:sp>
        <p:nvSpPr>
          <p:cNvPr id="3" name="Content Placeholder 2">
            <a:extLst>
              <a:ext uri="{FF2B5EF4-FFF2-40B4-BE49-F238E27FC236}">
                <a16:creationId xmlns:a16="http://schemas.microsoft.com/office/drawing/2014/main" id="{C2B52BC9-4771-4D00-8FD8-65B7C4727906}"/>
              </a:ext>
            </a:extLst>
          </p:cNvPr>
          <p:cNvSpPr>
            <a:spLocks noGrp="1"/>
          </p:cNvSpPr>
          <p:nvPr>
            <p:ph idx="1"/>
          </p:nvPr>
        </p:nvSpPr>
        <p:spPr>
          <a:xfrm>
            <a:off x="554476" y="1549845"/>
            <a:ext cx="8229600" cy="4525963"/>
          </a:xfrm>
        </p:spPr>
        <p:txBody>
          <a:bodyPr>
            <a:normAutofit/>
          </a:bodyPr>
          <a:lstStyle/>
          <a:p>
            <a:r>
              <a:rPr lang="en-US" sz="2400" dirty="0"/>
              <a:t>Evaluated approach on a subset of 32,000 Flickr images sampled from the </a:t>
            </a:r>
            <a:r>
              <a:rPr lang="en-US" sz="2400" dirty="0" err="1"/>
              <a:t>PicAlert</a:t>
            </a:r>
            <a:r>
              <a:rPr lang="en-US" sz="2400" dirty="0"/>
              <a:t> dataset </a:t>
            </a:r>
            <a:r>
              <a:rPr lang="en-US" sz="2400" dirty="0">
                <a:hlinkClick r:id="rId2" action="ppaction://hlinksldjump"/>
              </a:rPr>
              <a:t>(</a:t>
            </a:r>
            <a:r>
              <a:rPr lang="en-US" sz="2400" dirty="0" err="1">
                <a:hlinkClick r:id="rId2" action="ppaction://hlinksldjump"/>
              </a:rPr>
              <a:t>Zerr</a:t>
            </a:r>
            <a:r>
              <a:rPr lang="en-US" sz="2400" dirty="0">
                <a:hlinkClick r:id="rId2" action="ppaction://hlinksldjump"/>
              </a:rPr>
              <a:t> et al., 2012)</a:t>
            </a:r>
            <a:r>
              <a:rPr lang="en-US" sz="2400" dirty="0"/>
              <a:t>.</a:t>
            </a:r>
          </a:p>
          <a:p>
            <a:r>
              <a:rPr lang="en-US" sz="2400" dirty="0" err="1"/>
              <a:t>PicAlert</a:t>
            </a:r>
            <a:r>
              <a:rPr lang="en-US" sz="2400" dirty="0"/>
              <a:t> consists of Flickr images on various subjects, which are manually labeled as public or private by external viewers.</a:t>
            </a:r>
          </a:p>
          <a:p>
            <a:r>
              <a:rPr lang="en-US" sz="2400" dirty="0"/>
              <a:t>The dataset is split in train and test sets of 10,000 and 22,000 images, respectively. </a:t>
            </a:r>
          </a:p>
          <a:p>
            <a:r>
              <a:rPr lang="en-US" sz="2400" dirty="0"/>
              <a:t>The public and private images are in the ratio of 3:1 in both train and test.</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a:lstStyle/>
          <a:p>
            <a:fld id="{F5D136D9-DEDB-4389-B2EB-77EDFB73E239}" type="datetime1">
              <a:rPr lang="en-US" smtClean="0"/>
              <a:t>7/17/2019</a:t>
            </a:fld>
            <a:endParaRPr lang="en-US" dirty="0"/>
          </a:p>
        </p:txBody>
      </p:sp>
      <p:sp>
        <p:nvSpPr>
          <p:cNvPr id="4" name="Footer Placeholder 3">
            <a:extLst>
              <a:ext uri="{FF2B5EF4-FFF2-40B4-BE49-F238E27FC236}">
                <a16:creationId xmlns:a16="http://schemas.microsoft.com/office/drawing/2014/main" id="{DB60C3A4-D098-46FF-A85D-A0F24DE74FF2}"/>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141954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5098-A9F7-4FF7-ACCF-76A745FBA44A}"/>
              </a:ext>
            </a:extLst>
          </p:cNvPr>
          <p:cNvSpPr>
            <a:spLocks noGrp="1"/>
          </p:cNvSpPr>
          <p:nvPr>
            <p:ph type="title"/>
          </p:nvPr>
        </p:nvSpPr>
        <p:spPr>
          <a:xfrm>
            <a:off x="417399" y="774860"/>
            <a:ext cx="8408193" cy="744836"/>
          </a:xfrm>
        </p:spPr>
        <p:txBody>
          <a:bodyPr vert="horz" lIns="91440" tIns="45720" rIns="91440" bIns="45720" rtlCol="0" anchor="ctr">
            <a:normAutofit/>
          </a:bodyPr>
          <a:lstStyle/>
          <a:p>
            <a:pPr algn="ctr" defTabSz="914400">
              <a:lnSpc>
                <a:spcPct val="90000"/>
              </a:lnSpc>
            </a:pPr>
            <a:r>
              <a:rPr lang="en-US" sz="3200" b="1" dirty="0"/>
              <a:t>Deep visual features vs. Baselines</a:t>
            </a:r>
            <a:endParaRPr lang="en-US" sz="1800" b="1" kern="1200" dirty="0">
              <a:latin typeface="+mj-lt"/>
              <a:ea typeface="+mj-ea"/>
              <a:cs typeface="+mj-cs"/>
            </a:endParaRPr>
          </a:p>
        </p:txBody>
      </p:sp>
      <p:sp>
        <p:nvSpPr>
          <p:cNvPr id="8" name="Date Placeholder 7">
            <a:extLst>
              <a:ext uri="{FF2B5EF4-FFF2-40B4-BE49-F238E27FC236}">
                <a16:creationId xmlns:a16="http://schemas.microsoft.com/office/drawing/2014/main" id="{1C4D0B43-0CB6-4238-A079-3074B9C99449}"/>
              </a:ext>
            </a:extLst>
          </p:cNvPr>
          <p:cNvSpPr>
            <a:spLocks noGrp="1"/>
          </p:cNvSpPr>
          <p:nvPr>
            <p:ph type="dt" sz="half" idx="10"/>
          </p:nvPr>
        </p:nvSpPr>
        <p:spPr>
          <a:xfrm>
            <a:off x="628650" y="6356351"/>
            <a:ext cx="2057400" cy="365125"/>
          </a:xfrm>
        </p:spPr>
        <p:txBody>
          <a:bodyPr/>
          <a:lstStyle/>
          <a:p>
            <a:fld id="{AC770BD6-23B1-4748-9EFA-FCC375FB7CAA}" type="datetime1">
              <a:rPr lang="en-US" smtClean="0"/>
              <a:t>7/17/2019</a:t>
            </a:fld>
            <a:endParaRPr lang="en-US" dirty="0"/>
          </a:p>
        </p:txBody>
      </p:sp>
      <p:sp>
        <p:nvSpPr>
          <p:cNvPr id="3" name="Footer Placeholder 2">
            <a:extLst>
              <a:ext uri="{FF2B5EF4-FFF2-40B4-BE49-F238E27FC236}">
                <a16:creationId xmlns:a16="http://schemas.microsoft.com/office/drawing/2014/main" id="{1A5BE338-DAEB-42BA-BAC5-76EF375D772D}"/>
              </a:ext>
            </a:extLst>
          </p:cNvPr>
          <p:cNvSpPr>
            <a:spLocks noGrp="1"/>
          </p:cNvSpPr>
          <p:nvPr>
            <p:ph type="ftr" sz="quarter" idx="11"/>
          </p:nvPr>
        </p:nvSpPr>
        <p:spPr>
          <a:xfrm>
            <a:off x="3028950" y="6356351"/>
            <a:ext cx="3086100" cy="365125"/>
          </a:xfrm>
        </p:spPr>
        <p:txBody>
          <a:bodyPr/>
          <a:lstStyle/>
          <a:p>
            <a:r>
              <a:rPr lang="en-US">
                <a:solidFill>
                  <a:schemeClr val="bg1"/>
                </a:solidFill>
              </a:rPr>
              <a:t>Ashwini Tonge</a:t>
            </a:r>
            <a:endParaRPr lang="en-US" dirty="0">
              <a:solidFill>
                <a:schemeClr val="bg1"/>
              </a:solidFill>
            </a:endParaRPr>
          </a:p>
        </p:txBody>
      </p:sp>
      <p:sp>
        <p:nvSpPr>
          <p:cNvPr id="9" name="Title 1">
            <a:extLst>
              <a:ext uri="{FF2B5EF4-FFF2-40B4-BE49-F238E27FC236}">
                <a16:creationId xmlns:a16="http://schemas.microsoft.com/office/drawing/2014/main" id="{BA253F34-C0EA-4DF8-83C3-119973F9C649}"/>
              </a:ext>
            </a:extLst>
          </p:cNvPr>
          <p:cNvSpPr txBox="1">
            <a:spLocks/>
          </p:cNvSpPr>
          <p:nvPr/>
        </p:nvSpPr>
        <p:spPr>
          <a:xfrm>
            <a:off x="457200" y="0"/>
            <a:ext cx="8229600" cy="64346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10" name="Picture 9">
            <a:extLst>
              <a:ext uri="{FF2B5EF4-FFF2-40B4-BE49-F238E27FC236}">
                <a16:creationId xmlns:a16="http://schemas.microsoft.com/office/drawing/2014/main" id="{67E995EC-90B9-49E5-8C3D-A3CAF43383FC}"/>
              </a:ext>
            </a:extLst>
          </p:cNvPr>
          <p:cNvPicPr>
            <a:picLocks noChangeAspect="1"/>
          </p:cNvPicPr>
          <p:nvPr/>
        </p:nvPicPr>
        <p:blipFill>
          <a:blip r:embed="rId2"/>
          <a:stretch>
            <a:fillRect/>
          </a:stretch>
        </p:blipFill>
        <p:spPr>
          <a:xfrm>
            <a:off x="1743075" y="1533367"/>
            <a:ext cx="5657850" cy="4086225"/>
          </a:xfrm>
          <a:prstGeom prst="rect">
            <a:avLst/>
          </a:prstGeom>
        </p:spPr>
      </p:pic>
    </p:spTree>
    <p:extLst>
      <p:ext uri="{BB962C8B-B14F-4D97-AF65-F5344CB8AC3E}">
        <p14:creationId xmlns:p14="http://schemas.microsoft.com/office/powerpoint/2010/main" val="3870886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5098-A9F7-4FF7-ACCF-76A745FBA44A}"/>
              </a:ext>
            </a:extLst>
          </p:cNvPr>
          <p:cNvSpPr>
            <a:spLocks noGrp="1"/>
          </p:cNvSpPr>
          <p:nvPr>
            <p:ph type="title"/>
          </p:nvPr>
        </p:nvSpPr>
        <p:spPr>
          <a:xfrm>
            <a:off x="417399" y="958437"/>
            <a:ext cx="8408193" cy="744836"/>
          </a:xfrm>
        </p:spPr>
        <p:txBody>
          <a:bodyPr vert="horz" lIns="91440" tIns="45720" rIns="91440" bIns="45720" rtlCol="0" anchor="ctr">
            <a:normAutofit fontScale="90000"/>
          </a:bodyPr>
          <a:lstStyle/>
          <a:p>
            <a:pPr algn="ctr" defTabSz="914400">
              <a:lnSpc>
                <a:spcPct val="90000"/>
              </a:lnSpc>
            </a:pPr>
            <a:r>
              <a:rPr lang="en-US" sz="3600" b="1" dirty="0"/>
              <a:t>Deep visual features vs. Baselines</a:t>
            </a:r>
            <a:br>
              <a:rPr lang="en-US" sz="3200" b="1" dirty="0"/>
            </a:br>
            <a:r>
              <a:rPr lang="en-US" sz="2700" b="1" dirty="0"/>
              <a:t>Class specific performance</a:t>
            </a:r>
            <a:endParaRPr lang="en-US" sz="1800" b="1" kern="1200" dirty="0">
              <a:latin typeface="+mj-lt"/>
              <a:ea typeface="+mj-ea"/>
              <a:cs typeface="+mj-cs"/>
            </a:endParaRPr>
          </a:p>
        </p:txBody>
      </p:sp>
      <p:sp>
        <p:nvSpPr>
          <p:cNvPr id="8" name="Date Placeholder 7">
            <a:extLst>
              <a:ext uri="{FF2B5EF4-FFF2-40B4-BE49-F238E27FC236}">
                <a16:creationId xmlns:a16="http://schemas.microsoft.com/office/drawing/2014/main" id="{1C4D0B43-0CB6-4238-A079-3074B9C99449}"/>
              </a:ext>
            </a:extLst>
          </p:cNvPr>
          <p:cNvSpPr>
            <a:spLocks noGrp="1"/>
          </p:cNvSpPr>
          <p:nvPr>
            <p:ph type="dt" sz="half" idx="10"/>
          </p:nvPr>
        </p:nvSpPr>
        <p:spPr/>
        <p:txBody>
          <a:bodyPr/>
          <a:lstStyle/>
          <a:p>
            <a:fld id="{D1525C33-47B7-4260-B386-BD548F1956C6}" type="datetime1">
              <a:rPr lang="en-US" smtClean="0"/>
              <a:t>7/17/2019</a:t>
            </a:fld>
            <a:endParaRPr lang="en-US" dirty="0"/>
          </a:p>
        </p:txBody>
      </p:sp>
      <p:sp>
        <p:nvSpPr>
          <p:cNvPr id="4" name="Footer Placeholder 3">
            <a:extLst>
              <a:ext uri="{FF2B5EF4-FFF2-40B4-BE49-F238E27FC236}">
                <a16:creationId xmlns:a16="http://schemas.microsoft.com/office/drawing/2014/main" id="{47B0F9C0-7641-4F9B-9776-279C23C72E90}"/>
              </a:ext>
            </a:extLst>
          </p:cNvPr>
          <p:cNvSpPr>
            <a:spLocks noGrp="1"/>
          </p:cNvSpPr>
          <p:nvPr>
            <p:ph type="ftr" sz="quarter" idx="11"/>
          </p:nvPr>
        </p:nvSpPr>
        <p:spPr/>
        <p:txBody>
          <a:bodyPr/>
          <a:lstStyle/>
          <a:p>
            <a:r>
              <a:rPr lang="en-US" dirty="0">
                <a:solidFill>
                  <a:schemeClr val="bg1"/>
                </a:solidFill>
              </a:rPr>
              <a:t>Ashwini Tonge</a:t>
            </a:r>
          </a:p>
        </p:txBody>
      </p:sp>
      <p:sp>
        <p:nvSpPr>
          <p:cNvPr id="9" name="Title 1">
            <a:extLst>
              <a:ext uri="{FF2B5EF4-FFF2-40B4-BE49-F238E27FC236}">
                <a16:creationId xmlns:a16="http://schemas.microsoft.com/office/drawing/2014/main" id="{BA253F34-C0EA-4DF8-83C3-119973F9C649}"/>
              </a:ext>
            </a:extLst>
          </p:cNvPr>
          <p:cNvSpPr txBox="1">
            <a:spLocks/>
          </p:cNvSpPr>
          <p:nvPr/>
        </p:nvSpPr>
        <p:spPr>
          <a:xfrm>
            <a:off x="457200" y="0"/>
            <a:ext cx="8229600" cy="64346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8C21A85F-F7F0-4FD1-8917-96E7BE7B5093}"/>
              </a:ext>
            </a:extLst>
          </p:cNvPr>
          <p:cNvPicPr>
            <a:picLocks noChangeAspect="1"/>
          </p:cNvPicPr>
          <p:nvPr/>
        </p:nvPicPr>
        <p:blipFill>
          <a:blip r:embed="rId2"/>
          <a:stretch>
            <a:fillRect/>
          </a:stretch>
        </p:blipFill>
        <p:spPr>
          <a:xfrm>
            <a:off x="1647825" y="1876425"/>
            <a:ext cx="5848350" cy="3105150"/>
          </a:xfrm>
          <a:prstGeom prst="rect">
            <a:avLst/>
          </a:prstGeom>
        </p:spPr>
      </p:pic>
    </p:spTree>
    <p:extLst>
      <p:ext uri="{BB962C8B-B14F-4D97-AF65-F5344CB8AC3E}">
        <p14:creationId xmlns:p14="http://schemas.microsoft.com/office/powerpoint/2010/main" val="7277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5098-A9F7-4FF7-ACCF-76A745FBA44A}"/>
              </a:ext>
            </a:extLst>
          </p:cNvPr>
          <p:cNvSpPr>
            <a:spLocks noGrp="1"/>
          </p:cNvSpPr>
          <p:nvPr>
            <p:ph type="title"/>
          </p:nvPr>
        </p:nvSpPr>
        <p:spPr>
          <a:xfrm>
            <a:off x="417399" y="1253065"/>
            <a:ext cx="8408193" cy="744836"/>
          </a:xfrm>
        </p:spPr>
        <p:txBody>
          <a:bodyPr vert="horz" lIns="91440" tIns="45720" rIns="91440" bIns="45720" rtlCol="0" anchor="ctr">
            <a:normAutofit/>
          </a:bodyPr>
          <a:lstStyle/>
          <a:p>
            <a:pPr algn="ctr" defTabSz="914400">
              <a:lnSpc>
                <a:spcPct val="90000"/>
              </a:lnSpc>
            </a:pPr>
            <a:r>
              <a:rPr lang="en-US" sz="3200" b="1" dirty="0"/>
              <a:t>Deep Image Tags</a:t>
            </a:r>
          </a:p>
        </p:txBody>
      </p:sp>
      <p:sp>
        <p:nvSpPr>
          <p:cNvPr id="8" name="Date Placeholder 7">
            <a:extLst>
              <a:ext uri="{FF2B5EF4-FFF2-40B4-BE49-F238E27FC236}">
                <a16:creationId xmlns:a16="http://schemas.microsoft.com/office/drawing/2014/main" id="{1C4D0B43-0CB6-4238-A079-3074B9C99449}"/>
              </a:ext>
            </a:extLst>
          </p:cNvPr>
          <p:cNvSpPr>
            <a:spLocks noGrp="1"/>
          </p:cNvSpPr>
          <p:nvPr>
            <p:ph type="dt" sz="half" idx="10"/>
          </p:nvPr>
        </p:nvSpPr>
        <p:spPr/>
        <p:txBody>
          <a:bodyPr/>
          <a:lstStyle/>
          <a:p>
            <a:fld id="{E3A6624E-E6E2-408D-8EAF-B09802AC0E10}" type="datetime1">
              <a:rPr lang="en-US" smtClean="0"/>
              <a:t>7/17/2019</a:t>
            </a:fld>
            <a:endParaRPr lang="en-US" dirty="0"/>
          </a:p>
        </p:txBody>
      </p:sp>
      <p:sp>
        <p:nvSpPr>
          <p:cNvPr id="3" name="Footer Placeholder 2">
            <a:extLst>
              <a:ext uri="{FF2B5EF4-FFF2-40B4-BE49-F238E27FC236}">
                <a16:creationId xmlns:a16="http://schemas.microsoft.com/office/drawing/2014/main" id="{5BF9C07D-C352-4F81-9E9E-93F1C855C62D}"/>
              </a:ext>
            </a:extLst>
          </p:cNvPr>
          <p:cNvSpPr>
            <a:spLocks noGrp="1"/>
          </p:cNvSpPr>
          <p:nvPr>
            <p:ph type="ftr" sz="quarter" idx="11"/>
          </p:nvPr>
        </p:nvSpPr>
        <p:spPr/>
        <p:txBody>
          <a:bodyPr/>
          <a:lstStyle/>
          <a:p>
            <a:r>
              <a:rPr lang="en-US" dirty="0">
                <a:solidFill>
                  <a:schemeClr val="bg1"/>
                </a:solidFill>
              </a:rPr>
              <a:t>Ashwini Tonge</a:t>
            </a:r>
          </a:p>
        </p:txBody>
      </p:sp>
      <p:sp>
        <p:nvSpPr>
          <p:cNvPr id="9" name="Title 1">
            <a:extLst>
              <a:ext uri="{FF2B5EF4-FFF2-40B4-BE49-F238E27FC236}">
                <a16:creationId xmlns:a16="http://schemas.microsoft.com/office/drawing/2014/main" id="{BA253F34-C0EA-4DF8-83C3-119973F9C649}"/>
              </a:ext>
            </a:extLst>
          </p:cNvPr>
          <p:cNvSpPr txBox="1">
            <a:spLocks/>
          </p:cNvSpPr>
          <p:nvPr/>
        </p:nvSpPr>
        <p:spPr>
          <a:xfrm>
            <a:off x="457200" y="0"/>
            <a:ext cx="8229600" cy="64346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8BD633D6-F1AD-4346-B649-03DC62990C7E}"/>
              </a:ext>
            </a:extLst>
          </p:cNvPr>
          <p:cNvPicPr>
            <a:picLocks noChangeAspect="1"/>
          </p:cNvPicPr>
          <p:nvPr/>
        </p:nvPicPr>
        <p:blipFill>
          <a:blip r:embed="rId2"/>
          <a:stretch>
            <a:fillRect/>
          </a:stretch>
        </p:blipFill>
        <p:spPr>
          <a:xfrm>
            <a:off x="228600" y="2219325"/>
            <a:ext cx="8686800" cy="2419350"/>
          </a:xfrm>
          <a:prstGeom prst="rect">
            <a:avLst/>
          </a:prstGeom>
        </p:spPr>
      </p:pic>
    </p:spTree>
    <p:extLst>
      <p:ext uri="{BB962C8B-B14F-4D97-AF65-F5344CB8AC3E}">
        <p14:creationId xmlns:p14="http://schemas.microsoft.com/office/powerpoint/2010/main" val="373290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Outline</a:t>
            </a:r>
          </a:p>
        </p:txBody>
      </p:sp>
      <p:sp>
        <p:nvSpPr>
          <p:cNvPr id="3" name="Content Placeholder 2"/>
          <p:cNvSpPr>
            <a:spLocks noGrp="1"/>
          </p:cNvSpPr>
          <p:nvPr>
            <p:ph idx="1"/>
          </p:nvPr>
        </p:nvSpPr>
        <p:spPr>
          <a:xfrm>
            <a:off x="486381" y="1181910"/>
            <a:ext cx="8229600" cy="4525963"/>
          </a:xfrm>
        </p:spPr>
        <p:txBody>
          <a:bodyPr>
            <a:normAutofit/>
          </a:bodyPr>
          <a:lstStyle/>
          <a:p>
            <a:r>
              <a:rPr lang="en-US" sz="2000" dirty="0">
                <a:solidFill>
                  <a:schemeClr val="bg1">
                    <a:lumMod val="75000"/>
                  </a:schemeClr>
                </a:solidFill>
              </a:rPr>
              <a:t>The Use of “Deep” Features for Online Image Sharing.</a:t>
            </a:r>
          </a:p>
          <a:p>
            <a:pPr lvl="1"/>
            <a:r>
              <a:rPr lang="en-US" sz="2000" dirty="0">
                <a:solidFill>
                  <a:schemeClr val="bg1">
                    <a:lumMod val="75000"/>
                  </a:schemeClr>
                </a:solidFill>
              </a:rPr>
              <a:t>Object and Scene Features</a:t>
            </a:r>
          </a:p>
          <a:p>
            <a:pPr marL="457200" lvl="1" indent="0">
              <a:buNone/>
            </a:pPr>
            <a:endParaRPr lang="en-US" sz="2000" dirty="0"/>
          </a:p>
          <a:p>
            <a:r>
              <a:rPr lang="en-US" sz="2000" dirty="0"/>
              <a:t>Dynamic Deep Multi-modal Fusion for Image Privacy Prediction.</a:t>
            </a:r>
          </a:p>
          <a:p>
            <a:pPr lvl="1"/>
            <a:r>
              <a:rPr lang="en-US" sz="2000" dirty="0"/>
              <a:t>Combining object, scene and user tags.</a:t>
            </a:r>
          </a:p>
          <a:p>
            <a:pPr marL="457200" lvl="1" indent="0">
              <a:buNone/>
            </a:pPr>
            <a:endParaRPr lang="en-US" sz="2000" dirty="0">
              <a:solidFill>
                <a:schemeClr val="bg1">
                  <a:lumMod val="75000"/>
                </a:schemeClr>
              </a:solidFill>
            </a:endParaRPr>
          </a:p>
          <a:p>
            <a:r>
              <a:rPr lang="en-US" sz="2000" dirty="0">
                <a:solidFill>
                  <a:schemeClr val="bg1">
                    <a:lumMod val="75000"/>
                  </a:schemeClr>
                </a:solidFill>
              </a:rPr>
              <a:t>Summary and Future Directions</a:t>
            </a:r>
          </a:p>
          <a:p>
            <a:endParaRPr lang="en-US" sz="2800" dirty="0"/>
          </a:p>
          <a:p>
            <a:endParaRPr lang="en-US" sz="2800" dirty="0"/>
          </a:p>
          <a:p>
            <a:endParaRPr lang="en-US" sz="2800"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96787401-91AD-4F8B-BCE0-4DD52D2C3601}" type="datetime1">
              <a:rPr lang="en-US" smtClean="0"/>
              <a:t>7/17/2019</a:t>
            </a:fld>
            <a:endParaRPr lang="en-US" dirty="0"/>
          </a:p>
        </p:txBody>
      </p:sp>
      <p:sp>
        <p:nvSpPr>
          <p:cNvPr id="4" name="Footer Placeholder 3">
            <a:extLst>
              <a:ext uri="{FF2B5EF4-FFF2-40B4-BE49-F238E27FC236}">
                <a16:creationId xmlns:a16="http://schemas.microsoft.com/office/drawing/2014/main" id="{4EA5ADF1-8998-4F30-A17E-DE710DC9559F}"/>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7002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8F2A-348C-4B8B-818B-F04E9694B201}"/>
              </a:ext>
            </a:extLst>
          </p:cNvPr>
          <p:cNvSpPr>
            <a:spLocks noGrp="1"/>
          </p:cNvSpPr>
          <p:nvPr>
            <p:ph type="title"/>
          </p:nvPr>
        </p:nvSpPr>
        <p:spPr>
          <a:xfrm>
            <a:off x="409763" y="433545"/>
            <a:ext cx="8354890" cy="930447"/>
          </a:xfrm>
        </p:spPr>
        <p:txBody>
          <a:bodyPr vert="horz" lIns="91440" tIns="45720" rIns="91440" bIns="45720" rtlCol="0" anchor="b">
            <a:normAutofit/>
          </a:bodyPr>
          <a:lstStyle/>
          <a:p>
            <a:pPr algn="ctr" defTabSz="914400"/>
            <a:r>
              <a:rPr lang="en-US" sz="4700">
                <a:solidFill>
                  <a:srgbClr val="FFFFFF"/>
                </a:solidFill>
              </a:rPr>
              <a:t>Motivation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3814CBF-F2C7-47BF-99BD-65D139496CEE}"/>
              </a:ext>
            </a:extLst>
          </p:cNvPr>
          <p:cNvPicPr>
            <a:picLocks noChangeAspect="1"/>
          </p:cNvPicPr>
          <p:nvPr/>
        </p:nvPicPr>
        <p:blipFill>
          <a:blip r:embed="rId2"/>
          <a:stretch>
            <a:fillRect/>
          </a:stretch>
        </p:blipFill>
        <p:spPr>
          <a:xfrm>
            <a:off x="248675" y="3162251"/>
            <a:ext cx="4091938" cy="2526771"/>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50C786-E127-42CE-A495-11A4094ACA25}"/>
              </a:ext>
            </a:extLst>
          </p:cNvPr>
          <p:cNvPicPr>
            <a:picLocks noChangeAspect="1"/>
          </p:cNvPicPr>
          <p:nvPr/>
        </p:nvPicPr>
        <p:blipFill>
          <a:blip r:embed="rId3"/>
          <a:stretch>
            <a:fillRect/>
          </a:stretch>
        </p:blipFill>
        <p:spPr>
          <a:xfrm>
            <a:off x="4833804" y="3213400"/>
            <a:ext cx="4091938" cy="2424473"/>
          </a:xfrm>
          <a:prstGeom prst="rect">
            <a:avLst/>
          </a:prstGeom>
        </p:spPr>
      </p:pic>
      <p:sp>
        <p:nvSpPr>
          <p:cNvPr id="7" name="Date Placeholder 6">
            <a:extLst>
              <a:ext uri="{FF2B5EF4-FFF2-40B4-BE49-F238E27FC236}">
                <a16:creationId xmlns:a16="http://schemas.microsoft.com/office/drawing/2014/main" id="{F6A79DF1-4E4A-4FAC-9131-60F124A05977}"/>
              </a:ext>
            </a:extLst>
          </p:cNvPr>
          <p:cNvSpPr>
            <a:spLocks noGrp="1"/>
          </p:cNvSpPr>
          <p:nvPr>
            <p:ph type="dt" sz="half" idx="10"/>
          </p:nvPr>
        </p:nvSpPr>
        <p:spPr>
          <a:xfrm>
            <a:off x="623207" y="6522430"/>
            <a:ext cx="2057400" cy="347472"/>
          </a:xfrm>
        </p:spPr>
        <p:txBody>
          <a:bodyPr vert="horz" lIns="91440" tIns="45720" rIns="91440" bIns="45720" rtlCol="0" anchor="ctr">
            <a:normAutofit/>
          </a:bodyPr>
          <a:lstStyle/>
          <a:p>
            <a:pPr>
              <a:spcAft>
                <a:spcPts val="600"/>
              </a:spcAft>
            </a:pPr>
            <a:fld id="{0517BE05-A6C8-449E-AB57-92BE67E2DD27}" type="datetime1">
              <a:rPr lang="en-US" sz="1200">
                <a:solidFill>
                  <a:srgbClr val="898989"/>
                </a:solidFill>
              </a:rPr>
              <a:pPr>
                <a:spcAft>
                  <a:spcPts val="600"/>
                </a:spcAft>
              </a:pPr>
              <a:t>7/17/2019</a:t>
            </a:fld>
            <a:endParaRPr lang="en-US" sz="1200">
              <a:solidFill>
                <a:srgbClr val="898989"/>
              </a:solidFill>
            </a:endParaRPr>
          </a:p>
        </p:txBody>
      </p:sp>
      <p:sp>
        <p:nvSpPr>
          <p:cNvPr id="4" name="Footer Placeholder 3">
            <a:extLst>
              <a:ext uri="{FF2B5EF4-FFF2-40B4-BE49-F238E27FC236}">
                <a16:creationId xmlns:a16="http://schemas.microsoft.com/office/drawing/2014/main" id="{2FA2B791-4BE7-412D-9276-F5E5300B8EA1}"/>
              </a:ext>
            </a:extLst>
          </p:cNvPr>
          <p:cNvSpPr>
            <a:spLocks noGrp="1"/>
          </p:cNvSpPr>
          <p:nvPr>
            <p:ph type="ftr" sz="quarter" idx="11"/>
          </p:nvPr>
        </p:nvSpPr>
        <p:spPr>
          <a:xfrm>
            <a:off x="3028950" y="6522430"/>
            <a:ext cx="3086100" cy="347472"/>
          </a:xfrm>
        </p:spPr>
        <p:txBody>
          <a:bodyPr vert="horz" lIns="91440" tIns="45720" rIns="91440" bIns="45720" rtlCol="0" anchor="ctr">
            <a:normAutofit/>
          </a:bodyPr>
          <a:lstStyle/>
          <a:p>
            <a:pPr>
              <a:spcAft>
                <a:spcPts val="600"/>
              </a:spcAft>
            </a:pPr>
            <a:r>
              <a:rPr lang="en-US" sz="1200" kern="1200">
                <a:solidFill>
                  <a:srgbClr val="898989"/>
                </a:solidFill>
                <a:latin typeface="+mn-lt"/>
                <a:ea typeface="+mn-ea"/>
                <a:cs typeface="+mn-cs"/>
              </a:rPr>
              <a:t>Ashwini Tonge</a:t>
            </a:r>
          </a:p>
        </p:txBody>
      </p:sp>
    </p:spTree>
    <p:extLst>
      <p:ext uri="{BB962C8B-B14F-4D97-AF65-F5344CB8AC3E}">
        <p14:creationId xmlns:p14="http://schemas.microsoft.com/office/powerpoint/2010/main" val="4122379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normAutofit/>
          </a:bodyPr>
          <a:lstStyle/>
          <a:p>
            <a:r>
              <a:rPr lang="en-US" dirty="0">
                <a:solidFill>
                  <a:schemeClr val="bg1">
                    <a:lumMod val="85000"/>
                  </a:schemeClr>
                </a:solidFill>
              </a:rPr>
              <a:t>Dynamic Multi-modal Fusion</a:t>
            </a:r>
          </a:p>
        </p:txBody>
      </p:sp>
      <p:sp>
        <p:nvSpPr>
          <p:cNvPr id="8" name="Content Placeholder 7">
            <a:extLst>
              <a:ext uri="{FF2B5EF4-FFF2-40B4-BE49-F238E27FC236}">
                <a16:creationId xmlns:a16="http://schemas.microsoft.com/office/drawing/2014/main" id="{B2151B8D-9C4F-41C0-A423-69DBF953C790}"/>
              </a:ext>
            </a:extLst>
          </p:cNvPr>
          <p:cNvSpPr>
            <a:spLocks noGrp="1"/>
          </p:cNvSpPr>
          <p:nvPr>
            <p:ph idx="1"/>
          </p:nvPr>
        </p:nvSpPr>
        <p:spPr/>
        <p:txBody>
          <a:bodyPr/>
          <a:lstStyle/>
          <a:p>
            <a:endParaRPr lang="en-US"/>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7EAF76A7-DA3E-43AF-BECF-75FE26956DFB}" type="datetime1">
              <a:rPr lang="en-US" smtClean="0"/>
              <a:t>7/17/2019</a:t>
            </a:fld>
            <a:endParaRPr lang="en-US" dirty="0"/>
          </a:p>
        </p:txBody>
      </p:sp>
      <p:sp>
        <p:nvSpPr>
          <p:cNvPr id="3" name="Footer Placeholder 2">
            <a:extLst>
              <a:ext uri="{FF2B5EF4-FFF2-40B4-BE49-F238E27FC236}">
                <a16:creationId xmlns:a16="http://schemas.microsoft.com/office/drawing/2014/main" id="{6D968B09-14BF-45DE-A5FF-09DE92C17504}"/>
              </a:ext>
            </a:extLst>
          </p:cNvPr>
          <p:cNvSpPr>
            <a:spLocks noGrp="1"/>
          </p:cNvSpPr>
          <p:nvPr>
            <p:ph type="ftr" sz="quarter" idx="11"/>
          </p:nvPr>
        </p:nvSpPr>
        <p:spPr/>
        <p:txBody>
          <a:bodyPr/>
          <a:lstStyle/>
          <a:p>
            <a:r>
              <a:rPr lang="en-US" dirty="0"/>
              <a:t>Ashwini Tonge</a:t>
            </a:r>
          </a:p>
        </p:txBody>
      </p:sp>
      <p:pic>
        <p:nvPicPr>
          <p:cNvPr id="9" name="Picture 8">
            <a:extLst>
              <a:ext uri="{FF2B5EF4-FFF2-40B4-BE49-F238E27FC236}">
                <a16:creationId xmlns:a16="http://schemas.microsoft.com/office/drawing/2014/main" id="{4DE581A4-8346-449D-9E1E-285CE72BA0B4}"/>
              </a:ext>
            </a:extLst>
          </p:cNvPr>
          <p:cNvPicPr>
            <a:picLocks noChangeAspect="1"/>
          </p:cNvPicPr>
          <p:nvPr/>
        </p:nvPicPr>
        <p:blipFill>
          <a:blip r:embed="rId2"/>
          <a:stretch>
            <a:fillRect/>
          </a:stretch>
        </p:blipFill>
        <p:spPr>
          <a:xfrm>
            <a:off x="110920" y="1037577"/>
            <a:ext cx="8705850" cy="4438650"/>
          </a:xfrm>
          <a:prstGeom prst="rect">
            <a:avLst/>
          </a:prstGeom>
        </p:spPr>
      </p:pic>
    </p:spTree>
    <p:extLst>
      <p:ext uri="{BB962C8B-B14F-4D97-AF65-F5344CB8AC3E}">
        <p14:creationId xmlns:p14="http://schemas.microsoft.com/office/powerpoint/2010/main" val="349280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lstStyle/>
          <a:p>
            <a:r>
              <a:rPr lang="en-US" dirty="0">
                <a:solidFill>
                  <a:schemeClr val="bg1">
                    <a:lumMod val="85000"/>
                  </a:schemeClr>
                </a:solidFill>
              </a:rPr>
              <a:t>About Me</a:t>
            </a:r>
          </a:p>
        </p:txBody>
      </p:sp>
      <p:sp>
        <p:nvSpPr>
          <p:cNvPr id="3" name="Content Placeholder 2">
            <a:extLst>
              <a:ext uri="{FF2B5EF4-FFF2-40B4-BE49-F238E27FC236}">
                <a16:creationId xmlns:a16="http://schemas.microsoft.com/office/drawing/2014/main" id="{1BC1D4FB-F4F1-437F-82F3-B13202BD57A8}"/>
              </a:ext>
            </a:extLst>
          </p:cNvPr>
          <p:cNvSpPr>
            <a:spLocks noGrp="1"/>
          </p:cNvSpPr>
          <p:nvPr>
            <p:ph idx="1"/>
          </p:nvPr>
        </p:nvSpPr>
        <p:spPr>
          <a:xfrm>
            <a:off x="180668" y="728732"/>
            <a:ext cx="8229600" cy="5548959"/>
          </a:xfrm>
        </p:spPr>
        <p:txBody>
          <a:bodyPr>
            <a:normAutofit fontScale="70000" lnSpcReduction="20000"/>
          </a:bodyPr>
          <a:lstStyle/>
          <a:p>
            <a:pPr>
              <a:lnSpc>
                <a:spcPct val="120000"/>
              </a:lnSpc>
            </a:pPr>
            <a:r>
              <a:rPr lang="en-US" sz="2400" dirty="0"/>
              <a:t>B. E. (Nagpur University)</a:t>
            </a:r>
          </a:p>
          <a:p>
            <a:pPr>
              <a:lnSpc>
                <a:spcPct val="120000"/>
              </a:lnSpc>
            </a:pPr>
            <a:r>
              <a:rPr lang="en-US" sz="2400" dirty="0"/>
              <a:t>M.S. (University of North Texas),  </a:t>
            </a:r>
            <a:r>
              <a:rPr lang="en-US" sz="2600" dirty="0"/>
              <a:t>Thesis</a:t>
            </a:r>
            <a:r>
              <a:rPr lang="en-US" sz="2800" dirty="0"/>
              <a:t> - </a:t>
            </a:r>
            <a:r>
              <a:rPr lang="en-US" sz="2400" dirty="0"/>
              <a:t>Object detection using shape</a:t>
            </a:r>
          </a:p>
          <a:p>
            <a:pPr>
              <a:lnSpc>
                <a:spcPct val="120000"/>
              </a:lnSpc>
            </a:pPr>
            <a:r>
              <a:rPr lang="en-US" sz="2400" dirty="0"/>
              <a:t>Ph.D.  (Kansas State University), Dissertation</a:t>
            </a:r>
            <a:r>
              <a:rPr lang="en-US" sz="2800" dirty="0"/>
              <a:t> - </a:t>
            </a:r>
            <a:r>
              <a:rPr lang="en-US" sz="2400" dirty="0"/>
              <a:t>Image Privacy Prediction</a:t>
            </a:r>
          </a:p>
          <a:p>
            <a:pPr>
              <a:lnSpc>
                <a:spcPct val="120000"/>
              </a:lnSpc>
            </a:pPr>
            <a:r>
              <a:rPr lang="en-US" sz="2400" dirty="0"/>
              <a:t>Centre for Development of Advanced Computing (C-DAC)</a:t>
            </a:r>
          </a:p>
          <a:p>
            <a:pPr lvl="1">
              <a:lnSpc>
                <a:spcPct val="120000"/>
              </a:lnSpc>
            </a:pPr>
            <a:r>
              <a:rPr lang="en-US" sz="2000" dirty="0"/>
              <a:t>Content Based Image Retrieval   </a:t>
            </a:r>
          </a:p>
          <a:p>
            <a:pPr>
              <a:lnSpc>
                <a:spcPct val="120000"/>
              </a:lnSpc>
            </a:pPr>
            <a:r>
              <a:rPr lang="en-US" sz="2400" dirty="0"/>
              <a:t>Quick Heal Technologies</a:t>
            </a:r>
          </a:p>
          <a:p>
            <a:pPr lvl="1">
              <a:lnSpc>
                <a:spcPct val="120000"/>
              </a:lnSpc>
            </a:pPr>
            <a:r>
              <a:rPr lang="en-US" sz="2000" dirty="0"/>
              <a:t>Malware Scan Engine using ML</a:t>
            </a:r>
          </a:p>
          <a:p>
            <a:pPr>
              <a:lnSpc>
                <a:spcPct val="120000"/>
              </a:lnSpc>
            </a:pPr>
            <a:r>
              <a:rPr lang="en-US" sz="2400" dirty="0"/>
              <a:t>Research Assistant</a:t>
            </a:r>
            <a:r>
              <a:rPr lang="en-US" sz="2000" dirty="0"/>
              <a:t> </a:t>
            </a:r>
          </a:p>
          <a:p>
            <a:pPr lvl="1">
              <a:lnSpc>
                <a:spcPct val="120000"/>
              </a:lnSpc>
            </a:pPr>
            <a:r>
              <a:rPr lang="en-US" sz="2000" dirty="0"/>
              <a:t>Obtained compact grid for structurally similar graphs.</a:t>
            </a:r>
          </a:p>
          <a:p>
            <a:pPr>
              <a:lnSpc>
                <a:spcPct val="120000"/>
              </a:lnSpc>
            </a:pPr>
            <a:r>
              <a:rPr lang="en-US" sz="2400" dirty="0"/>
              <a:t>Internship (Intel Corporation)</a:t>
            </a:r>
          </a:p>
          <a:p>
            <a:pPr lvl="1">
              <a:lnSpc>
                <a:spcPct val="120000"/>
              </a:lnSpc>
            </a:pPr>
            <a:r>
              <a:rPr lang="en-US" sz="2000" dirty="0"/>
              <a:t>Age classification </a:t>
            </a:r>
          </a:p>
          <a:p>
            <a:pPr lvl="1">
              <a:lnSpc>
                <a:spcPct val="120000"/>
              </a:lnSpc>
            </a:pPr>
            <a:r>
              <a:rPr lang="en-US" sz="2000" dirty="0"/>
              <a:t>Health and Wellness solutions recommendations</a:t>
            </a:r>
          </a:p>
          <a:p>
            <a:pPr>
              <a:lnSpc>
                <a:spcPct val="120000"/>
              </a:lnSpc>
            </a:pPr>
            <a:r>
              <a:rPr lang="en-US" sz="2400" dirty="0"/>
              <a:t>Other projects</a:t>
            </a:r>
          </a:p>
          <a:p>
            <a:pPr lvl="1">
              <a:lnSpc>
                <a:spcPct val="120000"/>
              </a:lnSpc>
            </a:pPr>
            <a:r>
              <a:rPr lang="en-US" sz="2000" dirty="0"/>
              <a:t>Abstract Tag analysis</a:t>
            </a:r>
          </a:p>
          <a:p>
            <a:pPr lvl="1">
              <a:lnSpc>
                <a:spcPct val="120000"/>
              </a:lnSpc>
            </a:pPr>
            <a:r>
              <a:rPr lang="en-US" sz="2000" dirty="0"/>
              <a:t>Document Classification</a:t>
            </a:r>
          </a:p>
          <a:p>
            <a:pPr lvl="1">
              <a:lnSpc>
                <a:spcPct val="120000"/>
              </a:lnSpc>
            </a:pPr>
            <a:r>
              <a:rPr lang="en-US" sz="2000" dirty="0"/>
              <a:t>New York City Taxi data </a:t>
            </a:r>
            <a:r>
              <a:rPr lang="en-US" sz="2000" dirty="0" err="1"/>
              <a:t>anlysis</a:t>
            </a:r>
            <a:endParaRPr lang="en-US" sz="2000" dirty="0"/>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3C38CCA7-FAC4-45C0-9E72-0F690361DFC0}" type="datetime1">
              <a:rPr lang="en-US" smtClean="0"/>
              <a:t>7/17/2019</a:t>
            </a:fld>
            <a:endParaRPr lang="en-US" dirty="0"/>
          </a:p>
        </p:txBody>
      </p:sp>
      <p:sp>
        <p:nvSpPr>
          <p:cNvPr id="13" name="Footer Placeholder 12">
            <a:extLst>
              <a:ext uri="{FF2B5EF4-FFF2-40B4-BE49-F238E27FC236}">
                <a16:creationId xmlns:a16="http://schemas.microsoft.com/office/drawing/2014/main" id="{7693FCDE-15B7-424D-BE87-B872B8E3175C}"/>
              </a:ext>
            </a:extLst>
          </p:cNvPr>
          <p:cNvSpPr>
            <a:spLocks noGrp="1"/>
          </p:cNvSpPr>
          <p:nvPr>
            <p:ph type="ftr" sz="quarter" idx="11"/>
          </p:nvPr>
        </p:nvSpPr>
        <p:spPr/>
        <p:txBody>
          <a:bodyPr/>
          <a:lstStyle/>
          <a:p>
            <a:r>
              <a:rPr lang="en-US" dirty="0">
                <a:solidFill>
                  <a:schemeClr val="bg1"/>
                </a:solidFill>
              </a:rPr>
              <a:t>Ashwini Tonge</a:t>
            </a:r>
          </a:p>
        </p:txBody>
      </p:sp>
      <p:pic>
        <p:nvPicPr>
          <p:cNvPr id="5" name="Picture 4">
            <a:extLst>
              <a:ext uri="{FF2B5EF4-FFF2-40B4-BE49-F238E27FC236}">
                <a16:creationId xmlns:a16="http://schemas.microsoft.com/office/drawing/2014/main" id="{68BFD86C-5BF4-4C50-9404-A006EA5B004C}"/>
              </a:ext>
            </a:extLst>
          </p:cNvPr>
          <p:cNvPicPr>
            <a:picLocks noChangeAspect="1"/>
          </p:cNvPicPr>
          <p:nvPr/>
        </p:nvPicPr>
        <p:blipFill rotWithShape="1">
          <a:blip r:embed="rId2"/>
          <a:srcRect l="11924" r="12003"/>
          <a:stretch/>
        </p:blipFill>
        <p:spPr>
          <a:xfrm>
            <a:off x="3905250" y="1980490"/>
            <a:ext cx="4939033" cy="3676650"/>
          </a:xfrm>
          <a:prstGeom prst="rect">
            <a:avLst/>
          </a:prstGeom>
        </p:spPr>
      </p:pic>
      <p:pic>
        <p:nvPicPr>
          <p:cNvPr id="9" name="Picture 8">
            <a:extLst>
              <a:ext uri="{FF2B5EF4-FFF2-40B4-BE49-F238E27FC236}">
                <a16:creationId xmlns:a16="http://schemas.microsoft.com/office/drawing/2014/main" id="{89D0B2A9-6E7F-42A2-B6EA-4B7B3FC304F3}"/>
              </a:ext>
            </a:extLst>
          </p:cNvPr>
          <p:cNvPicPr>
            <a:picLocks noChangeAspect="1"/>
          </p:cNvPicPr>
          <p:nvPr/>
        </p:nvPicPr>
        <p:blipFill>
          <a:blip r:embed="rId3"/>
          <a:stretch>
            <a:fillRect/>
          </a:stretch>
        </p:blipFill>
        <p:spPr>
          <a:xfrm>
            <a:off x="4141171" y="2017437"/>
            <a:ext cx="4781550" cy="3676650"/>
          </a:xfrm>
          <a:prstGeom prst="rect">
            <a:avLst/>
          </a:prstGeom>
        </p:spPr>
      </p:pic>
      <p:pic>
        <p:nvPicPr>
          <p:cNvPr id="10" name="Picture 9">
            <a:extLst>
              <a:ext uri="{FF2B5EF4-FFF2-40B4-BE49-F238E27FC236}">
                <a16:creationId xmlns:a16="http://schemas.microsoft.com/office/drawing/2014/main" id="{6D07D252-E4AD-4F9D-B34E-F164F85541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237240" y="2369513"/>
            <a:ext cx="4646262" cy="2898603"/>
          </a:xfrm>
          <a:prstGeom prst="rect">
            <a:avLst/>
          </a:prstGeom>
          <a:noFill/>
          <a:ln>
            <a:noFill/>
          </a:ln>
        </p:spPr>
      </p:pic>
      <p:pic>
        <p:nvPicPr>
          <p:cNvPr id="11" name="Picture 10">
            <a:extLst>
              <a:ext uri="{FF2B5EF4-FFF2-40B4-BE49-F238E27FC236}">
                <a16:creationId xmlns:a16="http://schemas.microsoft.com/office/drawing/2014/main" id="{12CCE46E-95B9-44E0-A942-C945DF5B4234}"/>
              </a:ext>
            </a:extLst>
          </p:cNvPr>
          <p:cNvPicPr>
            <a:picLocks noChangeAspect="1"/>
          </p:cNvPicPr>
          <p:nvPr/>
        </p:nvPicPr>
        <p:blipFill>
          <a:blip r:embed="rId5"/>
          <a:stretch>
            <a:fillRect/>
          </a:stretch>
        </p:blipFill>
        <p:spPr>
          <a:xfrm>
            <a:off x="3014277" y="1937030"/>
            <a:ext cx="6064983" cy="3850054"/>
          </a:xfrm>
          <a:prstGeom prst="rect">
            <a:avLst/>
          </a:prstGeom>
        </p:spPr>
      </p:pic>
      <p:pic>
        <p:nvPicPr>
          <p:cNvPr id="12" name="Picture 11">
            <a:extLst>
              <a:ext uri="{FF2B5EF4-FFF2-40B4-BE49-F238E27FC236}">
                <a16:creationId xmlns:a16="http://schemas.microsoft.com/office/drawing/2014/main" id="{D2933C50-FE40-4BB8-96B2-81CB55767CF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999361" y="2167095"/>
            <a:ext cx="4402340" cy="3303438"/>
          </a:xfrm>
          <a:prstGeom prst="rect">
            <a:avLst/>
          </a:prstGeom>
          <a:noFill/>
          <a:ln>
            <a:noFill/>
          </a:ln>
        </p:spPr>
      </p:pic>
    </p:spTree>
    <p:extLst>
      <p:ext uri="{BB962C8B-B14F-4D97-AF65-F5344CB8AC3E}">
        <p14:creationId xmlns:p14="http://schemas.microsoft.com/office/powerpoint/2010/main" val="24909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57200" y="0"/>
            <a:ext cx="8229600" cy="703473"/>
          </a:xfrm>
        </p:spPr>
        <p:txBody>
          <a:bodyPr>
            <a:normAutofit/>
          </a:bodyPr>
          <a:lstStyle/>
          <a:p>
            <a:r>
              <a:rPr lang="en-US" dirty="0">
                <a:solidFill>
                  <a:schemeClr val="bg1">
                    <a:lumMod val="85000"/>
                  </a:schemeClr>
                </a:solidFill>
              </a:rPr>
              <a:t>Dataset</a:t>
            </a:r>
          </a:p>
        </p:txBody>
      </p:sp>
      <p:sp>
        <p:nvSpPr>
          <p:cNvPr id="3" name="Content Placeholder 2">
            <a:extLst>
              <a:ext uri="{FF2B5EF4-FFF2-40B4-BE49-F238E27FC236}">
                <a16:creationId xmlns:a16="http://schemas.microsoft.com/office/drawing/2014/main" id="{C2B52BC9-4771-4D00-8FD8-65B7C4727906}"/>
              </a:ext>
            </a:extLst>
          </p:cNvPr>
          <p:cNvSpPr>
            <a:spLocks noGrp="1"/>
          </p:cNvSpPr>
          <p:nvPr>
            <p:ph idx="1"/>
          </p:nvPr>
        </p:nvSpPr>
        <p:spPr>
          <a:xfrm>
            <a:off x="554476" y="1549845"/>
            <a:ext cx="8229600" cy="4525963"/>
          </a:xfrm>
        </p:spPr>
        <p:txBody>
          <a:bodyPr>
            <a:normAutofit/>
          </a:bodyPr>
          <a:lstStyle/>
          <a:p>
            <a:r>
              <a:rPr lang="en-US" sz="2400" dirty="0"/>
              <a:t>D</a:t>
            </a:r>
            <a:r>
              <a:rPr lang="en-US" sz="2400" baseline="30000" dirty="0"/>
              <a:t>T</a:t>
            </a:r>
            <a:r>
              <a:rPr lang="en-US" sz="2400" dirty="0"/>
              <a:t> – 15,000 images</a:t>
            </a:r>
          </a:p>
          <a:p>
            <a:r>
              <a:rPr lang="en-US" sz="2400" dirty="0"/>
              <a:t>D</a:t>
            </a:r>
            <a:r>
              <a:rPr lang="en-US" sz="2400" baseline="30000" dirty="0"/>
              <a:t>E</a:t>
            </a:r>
            <a:r>
              <a:rPr lang="en-US" sz="2400" dirty="0"/>
              <a:t> – 10,000 images</a:t>
            </a:r>
          </a:p>
          <a:p>
            <a:r>
              <a:rPr lang="en-US" sz="2400" dirty="0"/>
              <a:t>Test – 7,000 images</a:t>
            </a:r>
            <a:endParaRPr lang="en-US" sz="1800" dirty="0"/>
          </a:p>
          <a:p>
            <a:pPr marL="0" indent="0">
              <a:buNone/>
            </a:pPr>
            <a:endParaRPr lang="en-US" sz="2400" dirty="0"/>
          </a:p>
          <a:p>
            <a:pPr marL="0" indent="0">
              <a:buNone/>
            </a:pPr>
            <a:r>
              <a:rPr lang="en-US" sz="2400" dirty="0"/>
              <a:t> </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a:lstStyle/>
          <a:p>
            <a:fld id="{615C077A-4571-4F1C-AECA-27A07BFA2169}" type="datetime1">
              <a:rPr lang="en-US" smtClean="0"/>
              <a:t>7/17/2019</a:t>
            </a:fld>
            <a:endParaRPr lang="en-US" dirty="0"/>
          </a:p>
        </p:txBody>
      </p:sp>
      <p:sp>
        <p:nvSpPr>
          <p:cNvPr id="4" name="Footer Placeholder 3">
            <a:extLst>
              <a:ext uri="{FF2B5EF4-FFF2-40B4-BE49-F238E27FC236}">
                <a16:creationId xmlns:a16="http://schemas.microsoft.com/office/drawing/2014/main" id="{BDF97B15-EC88-4C65-A9A0-C26028D6B6AB}"/>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268149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defTabSz="914400"/>
            <a:r>
              <a:rPr lang="en-US" sz="2800" kern="1200">
                <a:solidFill>
                  <a:schemeClr val="bg1"/>
                </a:solidFill>
                <a:latin typeface="+mj-lt"/>
                <a:ea typeface="+mj-ea"/>
                <a:cs typeface="+mj-cs"/>
              </a:rPr>
              <a:t>Exploratory Analysis</a:t>
            </a:r>
          </a:p>
        </p:txBody>
      </p:sp>
      <p:pic>
        <p:nvPicPr>
          <p:cNvPr id="3" name="Picture 2">
            <a:extLst>
              <a:ext uri="{FF2B5EF4-FFF2-40B4-BE49-F238E27FC236}">
                <a16:creationId xmlns:a16="http://schemas.microsoft.com/office/drawing/2014/main" id="{EA89A504-AB32-42CA-8274-70060F037A56}"/>
              </a:ext>
            </a:extLst>
          </p:cNvPr>
          <p:cNvPicPr>
            <a:picLocks noChangeAspect="1"/>
          </p:cNvPicPr>
          <p:nvPr/>
        </p:nvPicPr>
        <p:blipFill>
          <a:blip r:embed="rId2"/>
          <a:stretch>
            <a:fillRect/>
          </a:stretch>
        </p:blipFill>
        <p:spPr>
          <a:xfrm>
            <a:off x="482600" y="2359249"/>
            <a:ext cx="8178799" cy="3026155"/>
          </a:xfrm>
          <a:prstGeom prst="rect">
            <a:avLst/>
          </a:prstGeom>
        </p:spPr>
      </p:pic>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925F054B-111D-4639-B433-24ECE50B4D18}" type="datetime1">
              <a:rPr lang="en-US" sz="1200" smtClean="0"/>
              <a:pPr>
                <a:spcAft>
                  <a:spcPts val="600"/>
                </a:spcAft>
              </a:pPr>
              <a:t>7/17/2019</a:t>
            </a:fld>
            <a:endParaRPr lang="en-US" sz="1200"/>
          </a:p>
        </p:txBody>
      </p:sp>
      <p:sp>
        <p:nvSpPr>
          <p:cNvPr id="4" name="Footer Placeholder 3">
            <a:extLst>
              <a:ext uri="{FF2B5EF4-FFF2-40B4-BE49-F238E27FC236}">
                <a16:creationId xmlns:a16="http://schemas.microsoft.com/office/drawing/2014/main" id="{EFD01F13-2F78-4843-8E32-C60C96945BB9}"/>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Ashwini Tonge</a:t>
            </a:r>
          </a:p>
        </p:txBody>
      </p:sp>
    </p:spTree>
    <p:extLst>
      <p:ext uri="{BB962C8B-B14F-4D97-AF65-F5344CB8AC3E}">
        <p14:creationId xmlns:p14="http://schemas.microsoft.com/office/powerpoint/2010/main" val="2272439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881449"/>
            <a:ext cx="9783096" cy="744836"/>
          </a:xfrm>
        </p:spPr>
        <p:txBody>
          <a:bodyPr vert="horz" lIns="91440" tIns="45720" rIns="91440" bIns="45720" rtlCol="0" anchor="ctr">
            <a:normAutofit/>
          </a:bodyPr>
          <a:lstStyle/>
          <a:p>
            <a:pPr algn="ctr" defTabSz="914400">
              <a:lnSpc>
                <a:spcPct val="90000"/>
              </a:lnSpc>
            </a:pPr>
            <a:r>
              <a:rPr lang="en-US" sz="3200" b="1" dirty="0"/>
              <a:t>Evaluation of the DMFP</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4C9BD745-6C1A-4849-AF81-4144D44F6B34}"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2BE4B200-5318-473D-A13E-146A3DA06569}"/>
              </a:ext>
            </a:extLst>
          </p:cNvPr>
          <p:cNvSpPr>
            <a:spLocks noGrp="1"/>
          </p:cNvSpPr>
          <p:nvPr>
            <p:ph type="ftr" sz="quarter" idx="11"/>
          </p:nvPr>
        </p:nvSpPr>
        <p:spPr/>
        <p:txBody>
          <a:bodyPr/>
          <a:lstStyle/>
          <a:p>
            <a:r>
              <a:rPr lang="en-US" dirty="0"/>
              <a:t>Ashwini Tonge</a:t>
            </a:r>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DB194476-B7D7-42B0-8403-0A3BE1DFA02C}"/>
              </a:ext>
            </a:extLst>
          </p:cNvPr>
          <p:cNvPicPr>
            <a:picLocks noChangeAspect="1"/>
          </p:cNvPicPr>
          <p:nvPr/>
        </p:nvPicPr>
        <p:blipFill>
          <a:blip r:embed="rId2"/>
          <a:stretch>
            <a:fillRect/>
          </a:stretch>
        </p:blipFill>
        <p:spPr>
          <a:xfrm>
            <a:off x="467415" y="1600354"/>
            <a:ext cx="8278378" cy="3731982"/>
          </a:xfrm>
          <a:prstGeom prst="rect">
            <a:avLst/>
          </a:prstGeom>
        </p:spPr>
      </p:pic>
    </p:spTree>
    <p:extLst>
      <p:ext uri="{BB962C8B-B14F-4D97-AF65-F5344CB8AC3E}">
        <p14:creationId xmlns:p14="http://schemas.microsoft.com/office/powerpoint/2010/main" val="96716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890206"/>
            <a:ext cx="9783096" cy="744836"/>
          </a:xfrm>
        </p:spPr>
        <p:txBody>
          <a:bodyPr vert="horz" lIns="91440" tIns="45720" rIns="91440" bIns="45720" rtlCol="0" anchor="ctr">
            <a:normAutofit/>
          </a:bodyPr>
          <a:lstStyle/>
          <a:p>
            <a:pPr algn="ctr" defTabSz="914400">
              <a:lnSpc>
                <a:spcPct val="90000"/>
              </a:lnSpc>
            </a:pPr>
            <a:r>
              <a:rPr lang="en-US" sz="3200" b="1" dirty="0"/>
              <a:t>DMFP vs. Base Classifiers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368CE55F-564D-4CF9-9E0A-9BDF01387E58}"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54ADE6D8-1AB3-4EC8-9B67-CD7D353F04D8}"/>
              </a:ext>
            </a:extLst>
          </p:cNvPr>
          <p:cNvSpPr>
            <a:spLocks noGrp="1"/>
          </p:cNvSpPr>
          <p:nvPr>
            <p:ph type="ftr" sz="quarter" idx="11"/>
          </p:nvPr>
        </p:nvSpPr>
        <p:spPr/>
        <p:txBody>
          <a:bodyPr/>
          <a:lstStyle/>
          <a:p>
            <a:r>
              <a:rPr lang="en-US" dirty="0"/>
              <a:t>Ashwini Tonge</a:t>
            </a:r>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99CCFD70-5EDF-42FB-B4D3-E0A34140242E}"/>
              </a:ext>
            </a:extLst>
          </p:cNvPr>
          <p:cNvPicPr>
            <a:picLocks noChangeAspect="1"/>
          </p:cNvPicPr>
          <p:nvPr/>
        </p:nvPicPr>
        <p:blipFill>
          <a:blip r:embed="rId2"/>
          <a:stretch>
            <a:fillRect/>
          </a:stretch>
        </p:blipFill>
        <p:spPr>
          <a:xfrm>
            <a:off x="261937" y="1628775"/>
            <a:ext cx="8620125" cy="3600450"/>
          </a:xfrm>
          <a:prstGeom prst="rect">
            <a:avLst/>
          </a:prstGeom>
        </p:spPr>
      </p:pic>
    </p:spTree>
    <p:extLst>
      <p:ext uri="{BB962C8B-B14F-4D97-AF65-F5344CB8AC3E}">
        <p14:creationId xmlns:p14="http://schemas.microsoft.com/office/powerpoint/2010/main" val="1186831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879658"/>
            <a:ext cx="9783096" cy="744836"/>
          </a:xfrm>
        </p:spPr>
        <p:txBody>
          <a:bodyPr vert="horz" lIns="91440" tIns="45720" rIns="91440" bIns="45720" rtlCol="0" anchor="ctr">
            <a:normAutofit/>
          </a:bodyPr>
          <a:lstStyle/>
          <a:p>
            <a:pPr algn="ctr" defTabSz="914400">
              <a:lnSpc>
                <a:spcPct val="90000"/>
              </a:lnSpc>
            </a:pPr>
            <a:r>
              <a:rPr lang="en-US" sz="3200" b="1" dirty="0"/>
              <a:t>DMFP vs. Baselines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C1BD0D95-7CA8-4DE3-8A46-27DE16BAA85C}"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1F00933D-CAA2-4B6C-9A69-7025C10FF111}"/>
              </a:ext>
            </a:extLst>
          </p:cNvPr>
          <p:cNvSpPr>
            <a:spLocks noGrp="1"/>
          </p:cNvSpPr>
          <p:nvPr>
            <p:ph type="ftr" sz="quarter" idx="11"/>
          </p:nvPr>
        </p:nvSpPr>
        <p:spPr/>
        <p:txBody>
          <a:bodyPr/>
          <a:lstStyle/>
          <a:p>
            <a:r>
              <a:rPr lang="en-US" dirty="0"/>
              <a:t>Ashwini Tonge</a:t>
            </a:r>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146ED0D7-33E0-427C-AB7D-E5891E015DE9}"/>
              </a:ext>
            </a:extLst>
          </p:cNvPr>
          <p:cNvPicPr>
            <a:picLocks noChangeAspect="1"/>
          </p:cNvPicPr>
          <p:nvPr/>
        </p:nvPicPr>
        <p:blipFill>
          <a:blip r:embed="rId2"/>
          <a:stretch>
            <a:fillRect/>
          </a:stretch>
        </p:blipFill>
        <p:spPr>
          <a:xfrm>
            <a:off x="185737" y="1586374"/>
            <a:ext cx="8772525" cy="4019550"/>
          </a:xfrm>
          <a:prstGeom prst="rect">
            <a:avLst/>
          </a:prstGeom>
        </p:spPr>
      </p:pic>
    </p:spTree>
    <p:extLst>
      <p:ext uri="{BB962C8B-B14F-4D97-AF65-F5344CB8AC3E}">
        <p14:creationId xmlns:p14="http://schemas.microsoft.com/office/powerpoint/2010/main" val="1780937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173908" y="1174706"/>
            <a:ext cx="9783096" cy="744836"/>
          </a:xfrm>
        </p:spPr>
        <p:txBody>
          <a:bodyPr vert="horz" lIns="91440" tIns="45720" rIns="91440" bIns="45720" rtlCol="0" anchor="ctr">
            <a:normAutofit/>
          </a:bodyPr>
          <a:lstStyle/>
          <a:p>
            <a:pPr algn="ctr" defTabSz="914400">
              <a:lnSpc>
                <a:spcPct val="90000"/>
              </a:lnSpc>
            </a:pPr>
            <a:r>
              <a:rPr lang="en-US" sz="3200" b="1" dirty="0"/>
              <a:t>DMFP vs. Prior Privacy Prediction Works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D550BB7F-A2EF-4A99-8ED1-F171F07D3A7C}"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CD05EF72-AA7D-4D6D-9B2F-0E2F843EDECB}"/>
              </a:ext>
            </a:extLst>
          </p:cNvPr>
          <p:cNvSpPr>
            <a:spLocks noGrp="1"/>
          </p:cNvSpPr>
          <p:nvPr>
            <p:ph type="ftr" sz="quarter" idx="11"/>
          </p:nvPr>
        </p:nvSpPr>
        <p:spPr/>
        <p:txBody>
          <a:bodyPr/>
          <a:lstStyle/>
          <a:p>
            <a:r>
              <a:rPr lang="en-US" dirty="0"/>
              <a:t>Ashwini Tonge</a:t>
            </a:r>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D917ADE5-965D-4676-938B-8384E138E1E0}"/>
              </a:ext>
            </a:extLst>
          </p:cNvPr>
          <p:cNvPicPr>
            <a:picLocks noChangeAspect="1"/>
          </p:cNvPicPr>
          <p:nvPr/>
        </p:nvPicPr>
        <p:blipFill>
          <a:blip r:embed="rId2"/>
          <a:stretch>
            <a:fillRect/>
          </a:stretch>
        </p:blipFill>
        <p:spPr>
          <a:xfrm>
            <a:off x="214312" y="2390775"/>
            <a:ext cx="8715375" cy="2076450"/>
          </a:xfrm>
          <a:prstGeom prst="rect">
            <a:avLst/>
          </a:prstGeom>
        </p:spPr>
      </p:pic>
    </p:spTree>
    <p:extLst>
      <p:ext uri="{BB962C8B-B14F-4D97-AF65-F5344CB8AC3E}">
        <p14:creationId xmlns:p14="http://schemas.microsoft.com/office/powerpoint/2010/main" val="341793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Outline</a:t>
            </a:r>
          </a:p>
        </p:txBody>
      </p:sp>
      <p:sp>
        <p:nvSpPr>
          <p:cNvPr id="3" name="Content Placeholder 2"/>
          <p:cNvSpPr>
            <a:spLocks noGrp="1"/>
          </p:cNvSpPr>
          <p:nvPr>
            <p:ph idx="1"/>
          </p:nvPr>
        </p:nvSpPr>
        <p:spPr>
          <a:xfrm>
            <a:off x="486381" y="1181910"/>
            <a:ext cx="8229600" cy="4525963"/>
          </a:xfrm>
        </p:spPr>
        <p:txBody>
          <a:bodyPr>
            <a:normAutofit/>
          </a:bodyPr>
          <a:lstStyle/>
          <a:p>
            <a:r>
              <a:rPr lang="en-US" sz="2200" dirty="0">
                <a:solidFill>
                  <a:schemeClr val="bg1">
                    <a:lumMod val="75000"/>
                  </a:schemeClr>
                </a:solidFill>
              </a:rPr>
              <a:t>The Use of “Deep” Features for Online Image Sharing.</a:t>
            </a:r>
          </a:p>
          <a:p>
            <a:pPr lvl="1"/>
            <a:r>
              <a:rPr lang="en-US" sz="2200" dirty="0">
                <a:solidFill>
                  <a:schemeClr val="bg1">
                    <a:lumMod val="75000"/>
                  </a:schemeClr>
                </a:solidFill>
              </a:rPr>
              <a:t>Object and Scene Features</a:t>
            </a:r>
          </a:p>
          <a:p>
            <a:pPr marL="457200" lvl="1" indent="0">
              <a:buNone/>
            </a:pPr>
            <a:endParaRPr lang="en-US" sz="2200" dirty="0"/>
          </a:p>
          <a:p>
            <a:r>
              <a:rPr lang="en-US" sz="2200" dirty="0">
                <a:solidFill>
                  <a:schemeClr val="bg1">
                    <a:lumMod val="75000"/>
                  </a:schemeClr>
                </a:solidFill>
              </a:rPr>
              <a:t>Dynamic Deep Multi-modal Fusion for Image Privacy Prediction.</a:t>
            </a:r>
          </a:p>
          <a:p>
            <a:pPr lvl="1"/>
            <a:r>
              <a:rPr lang="en-US" sz="2200" dirty="0">
                <a:solidFill>
                  <a:schemeClr val="bg1">
                    <a:lumMod val="75000"/>
                  </a:schemeClr>
                </a:solidFill>
              </a:rPr>
              <a:t>Combining object, scene and user tags.</a:t>
            </a:r>
          </a:p>
          <a:p>
            <a:pPr marL="457200" lvl="1" indent="0">
              <a:buNone/>
            </a:pPr>
            <a:endParaRPr lang="en-US" sz="2200" dirty="0">
              <a:solidFill>
                <a:schemeClr val="bg1">
                  <a:lumMod val="75000"/>
                </a:schemeClr>
              </a:solidFill>
            </a:endParaRPr>
          </a:p>
          <a:p>
            <a:r>
              <a:rPr lang="en-US" sz="2600" dirty="0"/>
              <a:t>Summary and Future Directions</a:t>
            </a:r>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26C1A0FB-B44C-46B3-93F4-3BA15A0A0B4F}" type="datetime1">
              <a:rPr lang="en-US" smtClean="0"/>
              <a:t>7/17/2019</a:t>
            </a:fld>
            <a:endParaRPr lang="en-US" dirty="0"/>
          </a:p>
        </p:txBody>
      </p:sp>
      <p:sp>
        <p:nvSpPr>
          <p:cNvPr id="4" name="Footer Placeholder 3">
            <a:extLst>
              <a:ext uri="{FF2B5EF4-FFF2-40B4-BE49-F238E27FC236}">
                <a16:creationId xmlns:a16="http://schemas.microsoft.com/office/drawing/2014/main" id="{360A7F3F-2F55-4933-9269-27E8AD510FBC}"/>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1302398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Summary</a:t>
            </a:r>
          </a:p>
        </p:txBody>
      </p:sp>
      <p:sp>
        <p:nvSpPr>
          <p:cNvPr id="3" name="Content Placeholder 2"/>
          <p:cNvSpPr>
            <a:spLocks noGrp="1"/>
          </p:cNvSpPr>
          <p:nvPr>
            <p:ph idx="1"/>
          </p:nvPr>
        </p:nvSpPr>
        <p:spPr>
          <a:xfrm>
            <a:off x="457200" y="936208"/>
            <a:ext cx="8229600" cy="4412540"/>
          </a:xfrm>
        </p:spPr>
        <p:txBody>
          <a:bodyPr>
            <a:normAutofit/>
          </a:bodyPr>
          <a:lstStyle/>
          <a:p>
            <a:r>
              <a:rPr lang="en-US" sz="2600" dirty="0"/>
              <a:t>The Use of “Deep” Features for Online Image Sharing.</a:t>
            </a:r>
          </a:p>
          <a:p>
            <a:pPr lvl="1"/>
            <a:r>
              <a:rPr lang="en-US" sz="2200" dirty="0"/>
              <a:t>Object and Scene Features</a:t>
            </a:r>
          </a:p>
          <a:p>
            <a:pPr lvl="1"/>
            <a:r>
              <a:rPr lang="en-US" sz="2200" dirty="0"/>
              <a:t>deep features extracted from various CNN layers</a:t>
            </a:r>
          </a:p>
          <a:p>
            <a:pPr marL="457200" lvl="1" indent="0">
              <a:buNone/>
            </a:pPr>
            <a:endParaRPr lang="en-US" sz="2200" dirty="0"/>
          </a:p>
          <a:p>
            <a:r>
              <a:rPr lang="en-US" sz="2600" dirty="0"/>
              <a:t>Dynamic Deep Multi-modal Fusion for Image Privacy Prediction.</a:t>
            </a:r>
          </a:p>
          <a:p>
            <a:pPr lvl="1"/>
            <a:r>
              <a:rPr lang="en-US" sz="2200" dirty="0"/>
              <a:t>Estimate the competence of object, scene and image tag modalities</a:t>
            </a:r>
          </a:p>
          <a:p>
            <a:pPr lvl="1"/>
            <a:r>
              <a:rPr lang="en-US" sz="2200" dirty="0"/>
              <a:t>Dynamically identify the set of most competent modalities for a target image</a:t>
            </a:r>
          </a:p>
          <a:p>
            <a:pPr lvl="1"/>
            <a:r>
              <a:rPr lang="en-US" sz="2200" dirty="0"/>
              <a:t>to adequately predict the sensitive content.</a:t>
            </a:r>
          </a:p>
          <a:p>
            <a:pPr marL="457200" lvl="1" indent="0">
              <a:buNone/>
            </a:pPr>
            <a:endParaRPr lang="en-US" dirty="0"/>
          </a:p>
          <a:p>
            <a:pPr marL="0" indent="0">
              <a:buNone/>
            </a:pPr>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6E9DFBB4-21C6-4F30-8DCB-5D2405E09E80}" type="datetime1">
              <a:rPr lang="en-US" smtClean="0"/>
              <a:t>7/17/2019</a:t>
            </a:fld>
            <a:endParaRPr lang="en-US" dirty="0"/>
          </a:p>
        </p:txBody>
      </p:sp>
      <p:sp>
        <p:nvSpPr>
          <p:cNvPr id="4" name="Footer Placeholder 3">
            <a:extLst>
              <a:ext uri="{FF2B5EF4-FFF2-40B4-BE49-F238E27FC236}">
                <a16:creationId xmlns:a16="http://schemas.microsoft.com/office/drawing/2014/main" id="{FAF7FAC0-79F8-4133-B9FF-8A5AC441D213}"/>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61773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Future Directions</a:t>
            </a:r>
          </a:p>
        </p:txBody>
      </p:sp>
      <p:sp>
        <p:nvSpPr>
          <p:cNvPr id="3" name="Content Placeholder 2"/>
          <p:cNvSpPr>
            <a:spLocks noGrp="1"/>
          </p:cNvSpPr>
          <p:nvPr>
            <p:ph idx="1"/>
          </p:nvPr>
        </p:nvSpPr>
        <p:spPr>
          <a:xfrm>
            <a:off x="486381" y="936208"/>
            <a:ext cx="8229600" cy="4845160"/>
          </a:xfrm>
        </p:spPr>
        <p:txBody>
          <a:bodyPr>
            <a:normAutofit fontScale="62500" lnSpcReduction="20000"/>
          </a:bodyPr>
          <a:lstStyle/>
          <a:p>
            <a:r>
              <a:rPr lang="en-US" sz="3600" dirty="0"/>
              <a:t>Hybrid approaches</a:t>
            </a:r>
          </a:p>
          <a:p>
            <a:pPr lvl="1"/>
            <a:r>
              <a:rPr lang="en-US" sz="3300" dirty="0"/>
              <a:t>Generic Privacy Models</a:t>
            </a:r>
          </a:p>
          <a:p>
            <a:pPr lvl="1"/>
            <a:r>
              <a:rPr lang="en-US" sz="3300" dirty="0"/>
              <a:t>Personalized Privacy Models</a:t>
            </a:r>
          </a:p>
          <a:p>
            <a:pPr marL="457200" lvl="1" indent="0">
              <a:buNone/>
            </a:pPr>
            <a:endParaRPr lang="en-US" sz="3300" dirty="0"/>
          </a:p>
          <a:p>
            <a:r>
              <a:rPr lang="en-US" sz="3600" dirty="0"/>
              <a:t>Architecture</a:t>
            </a:r>
          </a:p>
          <a:p>
            <a:pPr lvl="1"/>
            <a:r>
              <a:rPr lang="en-US" sz="3300" dirty="0"/>
              <a:t>Contextual Information</a:t>
            </a:r>
          </a:p>
          <a:p>
            <a:pPr lvl="2"/>
            <a:r>
              <a:rPr lang="en-US" sz="2900" dirty="0"/>
              <a:t>Image Owner</a:t>
            </a:r>
          </a:p>
          <a:p>
            <a:pPr lvl="2"/>
            <a:r>
              <a:rPr lang="en-US" sz="2900" dirty="0"/>
              <a:t>Owner’s Privacy Preferences</a:t>
            </a:r>
          </a:p>
          <a:p>
            <a:pPr lvl="1"/>
            <a:r>
              <a:rPr lang="en-US" sz="3300" dirty="0"/>
              <a:t>Visual Content</a:t>
            </a:r>
          </a:p>
          <a:p>
            <a:pPr lvl="1"/>
            <a:r>
              <a:rPr lang="en-US" sz="3300" dirty="0"/>
              <a:t>Describe and localize the sensitive content</a:t>
            </a:r>
          </a:p>
          <a:p>
            <a:pPr marL="457200" lvl="1" indent="0">
              <a:buNone/>
            </a:pPr>
            <a:endParaRPr lang="en-US" sz="3300" dirty="0"/>
          </a:p>
          <a:p>
            <a:r>
              <a:rPr lang="en-US" sz="3600" dirty="0"/>
              <a:t>Abstract Tags in Personalized Settings</a:t>
            </a:r>
          </a:p>
          <a:p>
            <a:pPr lvl="1"/>
            <a:r>
              <a:rPr lang="en-US" sz="3300" dirty="0"/>
              <a:t>“beautiful” and “pretty”</a:t>
            </a:r>
          </a:p>
          <a:p>
            <a:pPr marL="457200" lvl="1" indent="0">
              <a:buNone/>
            </a:pPr>
            <a:endParaRPr lang="en-US" sz="3300" dirty="0"/>
          </a:p>
          <a:p>
            <a:r>
              <a:rPr lang="en-US" sz="3600" dirty="0"/>
              <a:t>Dynamic Deep Multi-modal Fusion In Personalized Privacy Setting for Image Privacy Prediction.</a:t>
            </a:r>
          </a:p>
          <a:p>
            <a:pPr marL="457200" lvl="1" indent="0">
              <a:buNone/>
            </a:pPr>
            <a:endParaRPr lang="en-US" dirty="0"/>
          </a:p>
          <a:p>
            <a:pPr marL="0" indent="0">
              <a:buNone/>
            </a:pPr>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D08AEB13-D7BF-4C21-B1A4-6F6510765376}" type="datetime1">
              <a:rPr lang="en-US" smtClean="0"/>
              <a:t>7/17/2019</a:t>
            </a:fld>
            <a:endParaRPr lang="en-US" dirty="0"/>
          </a:p>
        </p:txBody>
      </p:sp>
      <p:sp>
        <p:nvSpPr>
          <p:cNvPr id="4" name="Footer Placeholder 3">
            <a:extLst>
              <a:ext uri="{FF2B5EF4-FFF2-40B4-BE49-F238E27FC236}">
                <a16:creationId xmlns:a16="http://schemas.microsoft.com/office/drawing/2014/main" id="{C62FC396-BF5B-4EAA-9DD4-A818CC888C9C}"/>
              </a:ext>
            </a:extLst>
          </p:cNvPr>
          <p:cNvSpPr>
            <a:spLocks noGrp="1"/>
          </p:cNvSpPr>
          <p:nvPr>
            <p:ph type="ftr" sz="quarter" idx="11"/>
          </p:nvPr>
        </p:nvSpPr>
        <p:spPr/>
        <p:txBody>
          <a:bodyPr/>
          <a:lstStyle/>
          <a:p>
            <a:r>
              <a:rPr lang="en-US" dirty="0"/>
              <a:t>Ashwini Tonge</a:t>
            </a:r>
          </a:p>
        </p:txBody>
      </p:sp>
      <p:pic>
        <p:nvPicPr>
          <p:cNvPr id="8" name="Picture 7">
            <a:extLst>
              <a:ext uri="{FF2B5EF4-FFF2-40B4-BE49-F238E27FC236}">
                <a16:creationId xmlns:a16="http://schemas.microsoft.com/office/drawing/2014/main" id="{FDE3B7AD-9472-4FB2-9747-B790A10E4298}"/>
              </a:ext>
            </a:extLst>
          </p:cNvPr>
          <p:cNvPicPr>
            <a:picLocks noChangeAspect="1"/>
          </p:cNvPicPr>
          <p:nvPr/>
        </p:nvPicPr>
        <p:blipFill>
          <a:blip r:embed="rId2"/>
          <a:stretch>
            <a:fillRect/>
          </a:stretch>
        </p:blipFill>
        <p:spPr>
          <a:xfrm>
            <a:off x="887915" y="1479654"/>
            <a:ext cx="4697496" cy="2194175"/>
          </a:xfrm>
          <a:prstGeom prst="rect">
            <a:avLst/>
          </a:prstGeom>
        </p:spPr>
      </p:pic>
    </p:spTree>
    <p:extLst>
      <p:ext uri="{BB962C8B-B14F-4D97-AF65-F5344CB8AC3E}">
        <p14:creationId xmlns:p14="http://schemas.microsoft.com/office/powerpoint/2010/main" val="249886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AC26-F30D-4C25-9285-B37D858A3DF7}"/>
              </a:ext>
            </a:extLst>
          </p:cNvPr>
          <p:cNvSpPr>
            <a:spLocks noGrp="1"/>
          </p:cNvSpPr>
          <p:nvPr>
            <p:ph type="title"/>
          </p:nvPr>
        </p:nvSpPr>
        <p:spPr>
          <a:xfrm>
            <a:off x="457200" y="-114445"/>
            <a:ext cx="8229600" cy="925845"/>
          </a:xfrm>
        </p:spPr>
        <p:txBody>
          <a:bodyPr/>
          <a:lstStyle/>
          <a:p>
            <a:r>
              <a:rPr lang="en-US" dirty="0">
                <a:solidFill>
                  <a:schemeClr val="bg1">
                    <a:lumMod val="85000"/>
                  </a:schemeClr>
                </a:solidFill>
              </a:rPr>
              <a:t>Publications</a:t>
            </a:r>
          </a:p>
        </p:txBody>
      </p:sp>
      <p:sp>
        <p:nvSpPr>
          <p:cNvPr id="3" name="Content Placeholder 2">
            <a:extLst>
              <a:ext uri="{FF2B5EF4-FFF2-40B4-BE49-F238E27FC236}">
                <a16:creationId xmlns:a16="http://schemas.microsoft.com/office/drawing/2014/main" id="{EF30A2FF-51DB-49BD-9EA4-FED01374DDF8}"/>
              </a:ext>
            </a:extLst>
          </p:cNvPr>
          <p:cNvSpPr>
            <a:spLocks noGrp="1"/>
          </p:cNvSpPr>
          <p:nvPr>
            <p:ph idx="1"/>
          </p:nvPr>
        </p:nvSpPr>
        <p:spPr>
          <a:xfrm>
            <a:off x="457200" y="811400"/>
            <a:ext cx="8229600" cy="5363257"/>
          </a:xfrm>
        </p:spPr>
        <p:txBody>
          <a:bodyPr>
            <a:normAutofit fontScale="55000" lnSpcReduction="20000"/>
          </a:bodyPr>
          <a:lstStyle/>
          <a:p>
            <a:endParaRPr lang="en-US" dirty="0"/>
          </a:p>
          <a:p>
            <a:pPr algn="just"/>
            <a:r>
              <a:rPr lang="en-US" sz="2500" b="1" dirty="0"/>
              <a:t>Ashwini Tonge</a:t>
            </a:r>
            <a:r>
              <a:rPr lang="en-US" sz="2500" dirty="0"/>
              <a:t> and Cornelia </a:t>
            </a:r>
            <a:r>
              <a:rPr lang="en-US" sz="2500" dirty="0" err="1"/>
              <a:t>Caragea</a:t>
            </a:r>
            <a:r>
              <a:rPr lang="en-US" sz="2500" dirty="0"/>
              <a:t>. “Dynamic Deep Multi-modal Fusion for Image Privacy Prediction.” In: Proceedings of the 30th the Web conference (</a:t>
            </a:r>
            <a:r>
              <a:rPr lang="en-US" sz="2500" b="1" dirty="0"/>
              <a:t>WWW 2019</a:t>
            </a:r>
            <a:r>
              <a:rPr lang="en-US" sz="2500" dirty="0"/>
              <a:t>) </a:t>
            </a:r>
          </a:p>
          <a:p>
            <a:pPr algn="just"/>
            <a:r>
              <a:rPr lang="en-US" sz="2500" b="1" dirty="0"/>
              <a:t>Ashwini Tonge</a:t>
            </a:r>
            <a:r>
              <a:rPr lang="en-US" sz="2500" dirty="0"/>
              <a:t> and Cornelia </a:t>
            </a:r>
            <a:r>
              <a:rPr lang="en-US" sz="2500" dirty="0" err="1"/>
              <a:t>Caragea</a:t>
            </a:r>
            <a:r>
              <a:rPr lang="en-US" sz="2500" dirty="0"/>
              <a:t>. “Dynamic Deep Multi-modal Fusion for Image Privacy Prediction.” In: Proceedings of the 33rd American Association for Artificial Intelligence (</a:t>
            </a:r>
            <a:r>
              <a:rPr lang="en-US" sz="2500" b="1" dirty="0"/>
              <a:t>AAAI 2019</a:t>
            </a:r>
            <a:r>
              <a:rPr lang="en-US" sz="2500" dirty="0"/>
              <a:t>), Student Abstract and Poster Program, USA, 2019 </a:t>
            </a:r>
          </a:p>
          <a:p>
            <a:pPr algn="just"/>
            <a:r>
              <a:rPr lang="en-US" sz="2500" b="1" dirty="0"/>
              <a:t>Ashwini Tonge</a:t>
            </a:r>
            <a:r>
              <a:rPr lang="en-US" sz="2500" dirty="0"/>
              <a:t> and Cornelia </a:t>
            </a:r>
            <a:r>
              <a:rPr lang="en-US" sz="2500" dirty="0" err="1"/>
              <a:t>Caragea</a:t>
            </a:r>
            <a:r>
              <a:rPr lang="en-US" sz="2500" dirty="0"/>
              <a:t>. "Image Privacy Prediction Using Deep Neural Networks." In: ACM Transactions on the Web (</a:t>
            </a:r>
            <a:r>
              <a:rPr lang="en-US" sz="2500" b="1" dirty="0"/>
              <a:t>ACM </a:t>
            </a:r>
            <a:r>
              <a:rPr lang="en-US" sz="2500" b="1" dirty="0" err="1"/>
              <a:t>TWeb</a:t>
            </a:r>
            <a:r>
              <a:rPr lang="en-US" sz="2500" dirty="0"/>
              <a:t> </a:t>
            </a:r>
            <a:r>
              <a:rPr lang="en-US" sz="2500" b="1" dirty="0"/>
              <a:t>2019</a:t>
            </a:r>
            <a:r>
              <a:rPr lang="en-US" sz="2500" dirty="0"/>
              <a:t>), 2019 (submitted).</a:t>
            </a:r>
          </a:p>
          <a:p>
            <a:pPr algn="just"/>
            <a:r>
              <a:rPr lang="en-US" sz="2500" b="1" dirty="0"/>
              <a:t>Ashwini Tonge</a:t>
            </a:r>
            <a:r>
              <a:rPr lang="en-US" sz="2500" dirty="0"/>
              <a:t> and Cornelia </a:t>
            </a:r>
            <a:r>
              <a:rPr lang="en-US" sz="2500" dirty="0" err="1"/>
              <a:t>Caragea</a:t>
            </a:r>
            <a:r>
              <a:rPr lang="en-US" sz="2500" dirty="0"/>
              <a:t>. “Privacy-Aware Tag Recommendation for Accurate Image Privacy Prediction." In: ACM Transactions on Intelligent Systems and Technology (</a:t>
            </a:r>
            <a:r>
              <a:rPr lang="en-US" sz="2500" b="1" dirty="0"/>
              <a:t>ACM TIST</a:t>
            </a:r>
            <a:r>
              <a:rPr lang="en-US" sz="2500" dirty="0"/>
              <a:t> </a:t>
            </a:r>
            <a:r>
              <a:rPr lang="en-US" sz="2500" b="1" dirty="0"/>
              <a:t>2019</a:t>
            </a:r>
            <a:r>
              <a:rPr lang="en-US" sz="2500" dirty="0"/>
              <a:t>), 2019 (accepted).</a:t>
            </a:r>
          </a:p>
          <a:p>
            <a:pPr algn="just"/>
            <a:r>
              <a:rPr lang="en-US" sz="2500" b="1" dirty="0"/>
              <a:t>Ashwini Tonge</a:t>
            </a:r>
            <a:r>
              <a:rPr lang="en-US" sz="2500" dirty="0"/>
              <a:t>, Cornelia </a:t>
            </a:r>
            <a:r>
              <a:rPr lang="en-US" sz="2500" dirty="0" err="1"/>
              <a:t>Caragea</a:t>
            </a:r>
            <a:r>
              <a:rPr lang="en-US" sz="2500" dirty="0"/>
              <a:t> and Anna </a:t>
            </a:r>
            <a:r>
              <a:rPr lang="en-US" sz="2500" dirty="0" err="1"/>
              <a:t>Squicciarini</a:t>
            </a:r>
            <a:r>
              <a:rPr lang="en-US" sz="2500" dirty="0"/>
              <a:t>. “Privacy-Aware Tag Recommendation for Image Sharing.” In: Proceedings of the 29th ACM conference on Hypertext and Social Media (</a:t>
            </a:r>
            <a:r>
              <a:rPr lang="en-US" sz="2500" b="1" dirty="0"/>
              <a:t>HT</a:t>
            </a:r>
            <a:r>
              <a:rPr lang="en-US" sz="2500" dirty="0"/>
              <a:t> </a:t>
            </a:r>
            <a:r>
              <a:rPr lang="en-US" sz="2500" b="1" dirty="0"/>
              <a:t>2018</a:t>
            </a:r>
            <a:r>
              <a:rPr lang="en-US" sz="2500" dirty="0"/>
              <a:t>), Baltimore, USA, 2018. </a:t>
            </a:r>
          </a:p>
          <a:p>
            <a:pPr algn="just"/>
            <a:r>
              <a:rPr lang="en-US" sz="2500" b="1" dirty="0"/>
              <a:t>Ashwini Tonge</a:t>
            </a:r>
            <a:r>
              <a:rPr lang="en-US" sz="2500" dirty="0"/>
              <a:t> and Cornelia </a:t>
            </a:r>
            <a:r>
              <a:rPr lang="en-US" sz="2500" dirty="0" err="1"/>
              <a:t>Caragea</a:t>
            </a:r>
            <a:r>
              <a:rPr lang="en-US" sz="2500" dirty="0"/>
              <a:t>. 2018 “On the Use of Deep Features for Online Image Sharing.” In </a:t>
            </a:r>
            <a:r>
              <a:rPr lang="en-US" sz="2500" b="1" dirty="0"/>
              <a:t>WWW’18</a:t>
            </a:r>
            <a:r>
              <a:rPr lang="en-US" sz="2500" dirty="0"/>
              <a:t> Companion: The 2018 Web Conference Companion, Lyon, France. </a:t>
            </a:r>
          </a:p>
          <a:p>
            <a:pPr algn="just">
              <a:lnSpc>
                <a:spcPct val="120000"/>
              </a:lnSpc>
            </a:pPr>
            <a:r>
              <a:rPr lang="en-US" sz="2500" b="1" dirty="0"/>
              <a:t>Ashwini Tonge</a:t>
            </a:r>
            <a:r>
              <a:rPr lang="en-US" sz="2500" dirty="0"/>
              <a:t>. "Identifying Private Content for Online Image Sharing." In: Proceedings of the 32nd American Association for Artificial Intelligence (</a:t>
            </a:r>
            <a:r>
              <a:rPr lang="en-US" sz="2500" b="1" dirty="0"/>
              <a:t>AAAI 2018</a:t>
            </a:r>
            <a:r>
              <a:rPr lang="en-US" sz="2500" dirty="0"/>
              <a:t>), Doctoral Consortium, USA, 2018.</a:t>
            </a:r>
            <a:r>
              <a:rPr lang="en-US" sz="2500" b="1" dirty="0"/>
              <a:t> </a:t>
            </a:r>
          </a:p>
          <a:p>
            <a:pPr algn="just">
              <a:lnSpc>
                <a:spcPct val="120000"/>
              </a:lnSpc>
            </a:pPr>
            <a:r>
              <a:rPr lang="en-US" sz="2500" b="1" dirty="0"/>
              <a:t>Ashwini Tonge</a:t>
            </a:r>
            <a:r>
              <a:rPr lang="en-US" sz="2500" dirty="0"/>
              <a:t> and Cornelia </a:t>
            </a:r>
            <a:r>
              <a:rPr lang="en-US" sz="2500" dirty="0" err="1"/>
              <a:t>Caragea</a:t>
            </a:r>
            <a:r>
              <a:rPr lang="en-US" sz="2500" dirty="0"/>
              <a:t>. "Uncovering Scene Context for Predicting Privacy of Online Shared Images." In: Proceedings of the 32nd American Association for Artificial Intelligence (</a:t>
            </a:r>
            <a:r>
              <a:rPr lang="en-US" sz="2500" b="1" dirty="0"/>
              <a:t>AAAI 2018</a:t>
            </a:r>
            <a:r>
              <a:rPr lang="en-US" sz="2500" dirty="0"/>
              <a:t>), Student Abstract and Poster Program, USA, 2018.</a:t>
            </a:r>
            <a:r>
              <a:rPr lang="en-US" sz="2500" b="1" dirty="0"/>
              <a:t> </a:t>
            </a:r>
          </a:p>
          <a:p>
            <a:pPr algn="just">
              <a:lnSpc>
                <a:spcPct val="120000"/>
              </a:lnSpc>
            </a:pPr>
            <a:r>
              <a:rPr lang="en-US" sz="2500" b="1" dirty="0"/>
              <a:t>Ashwini Tonge</a:t>
            </a:r>
            <a:r>
              <a:rPr lang="en-US" sz="2500" dirty="0"/>
              <a:t> and Cornelia </a:t>
            </a:r>
            <a:r>
              <a:rPr lang="en-US" sz="2500" dirty="0" err="1"/>
              <a:t>Caragea</a:t>
            </a:r>
            <a:r>
              <a:rPr lang="en-US" sz="2500" dirty="0"/>
              <a:t>. "Image Privacy Prediction Using Deep Features." In: Proceedings of the 30th American Association for Artificial Intelligence (</a:t>
            </a:r>
            <a:r>
              <a:rPr lang="en-US" sz="2500" b="1" dirty="0"/>
              <a:t>AAAI 2016</a:t>
            </a:r>
            <a:r>
              <a:rPr lang="en-US" sz="2500" dirty="0"/>
              <a:t>), Student Abstract and Poster Program, Phoenix, Arizona, USA, 2016.</a:t>
            </a:r>
            <a:r>
              <a:rPr lang="en-US" sz="2500" b="1" dirty="0"/>
              <a:t> </a:t>
            </a:r>
            <a:endParaRPr lang="en-US" sz="2500" dirty="0"/>
          </a:p>
          <a:p>
            <a:pPr marL="0" indent="0">
              <a:buNone/>
            </a:pPr>
            <a:endParaRPr lang="en-US" dirty="0"/>
          </a:p>
          <a:p>
            <a:endParaRPr lang="en-US" dirty="0"/>
          </a:p>
        </p:txBody>
      </p:sp>
      <p:sp>
        <p:nvSpPr>
          <p:cNvPr id="7" name="Date Placeholder 6">
            <a:extLst>
              <a:ext uri="{FF2B5EF4-FFF2-40B4-BE49-F238E27FC236}">
                <a16:creationId xmlns:a16="http://schemas.microsoft.com/office/drawing/2014/main" id="{5CF79173-3826-4CDC-A5A0-140CBCBB0843}"/>
              </a:ext>
            </a:extLst>
          </p:cNvPr>
          <p:cNvSpPr>
            <a:spLocks noGrp="1"/>
          </p:cNvSpPr>
          <p:nvPr>
            <p:ph type="dt" sz="half" idx="10"/>
          </p:nvPr>
        </p:nvSpPr>
        <p:spPr/>
        <p:txBody>
          <a:bodyPr/>
          <a:lstStyle/>
          <a:p>
            <a:fld id="{EE27C8D9-88A2-4FBD-8929-4907907DE9B0}" type="datetime1">
              <a:rPr lang="en-US" smtClean="0"/>
              <a:t>7/17/2019</a:t>
            </a:fld>
            <a:endParaRPr lang="en-US" dirty="0"/>
          </a:p>
        </p:txBody>
      </p:sp>
      <p:sp>
        <p:nvSpPr>
          <p:cNvPr id="4" name="Footer Placeholder 3">
            <a:extLst>
              <a:ext uri="{FF2B5EF4-FFF2-40B4-BE49-F238E27FC236}">
                <a16:creationId xmlns:a16="http://schemas.microsoft.com/office/drawing/2014/main" id="{DF3DB5D8-FECE-4611-BC9C-94528B3C5AC2}"/>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4131786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lstStyle/>
          <a:p>
            <a:r>
              <a:rPr lang="en-US" dirty="0">
                <a:solidFill>
                  <a:schemeClr val="bg1">
                    <a:lumMod val="85000"/>
                  </a:schemeClr>
                </a:solidFill>
              </a:rPr>
              <a:t>Why Image Privacy Prediction?</a:t>
            </a:r>
          </a:p>
        </p:txBody>
      </p:sp>
      <p:sp>
        <p:nvSpPr>
          <p:cNvPr id="3" name="Content Placeholder 2">
            <a:extLst>
              <a:ext uri="{FF2B5EF4-FFF2-40B4-BE49-F238E27FC236}">
                <a16:creationId xmlns:a16="http://schemas.microsoft.com/office/drawing/2014/main" id="{1BC1D4FB-F4F1-437F-82F3-B13202BD57A8}"/>
              </a:ext>
            </a:extLst>
          </p:cNvPr>
          <p:cNvSpPr>
            <a:spLocks noGrp="1"/>
          </p:cNvSpPr>
          <p:nvPr>
            <p:ph idx="1"/>
          </p:nvPr>
        </p:nvSpPr>
        <p:spPr>
          <a:xfrm>
            <a:off x="570900" y="1079434"/>
            <a:ext cx="8115900" cy="3302539"/>
          </a:xfrm>
        </p:spPr>
        <p:txBody>
          <a:bodyPr>
            <a:normAutofit fontScale="92500" lnSpcReduction="20000"/>
          </a:bodyPr>
          <a:lstStyle/>
          <a:p>
            <a:r>
              <a:rPr lang="en-US" sz="2400" dirty="0"/>
              <a:t>Rapid increase in social media cause threat to user’s privacy.</a:t>
            </a:r>
          </a:p>
          <a:p>
            <a:r>
              <a:rPr lang="en-US" sz="2400" dirty="0"/>
              <a:t>Many users share many private images without realizing the consequences of an unwanted disclosure.</a:t>
            </a:r>
          </a:p>
          <a:p>
            <a:r>
              <a:rPr lang="en-US" sz="2400" dirty="0"/>
              <a:t>Users rarely change default privacy settings, which could jeopardize their privacy.</a:t>
            </a:r>
          </a:p>
          <a:p>
            <a:r>
              <a:rPr lang="en-US" sz="2400" dirty="0"/>
              <a:t>Current social networking sites do not assist users in making privacy decisions.</a:t>
            </a:r>
          </a:p>
          <a:p>
            <a:r>
              <a:rPr lang="en-US" sz="2400" dirty="0"/>
              <a:t>Manually assigning privacy settings to each image can be cumbersome.</a:t>
            </a:r>
          </a:p>
          <a:p>
            <a:r>
              <a:rPr lang="en-US" sz="2400" dirty="0">
                <a:solidFill>
                  <a:schemeClr val="tx2">
                    <a:lumMod val="60000"/>
                    <a:lumOff val="40000"/>
                  </a:schemeClr>
                </a:solidFill>
              </a:rPr>
              <a:t>Image Privacy Prediction</a:t>
            </a:r>
            <a:r>
              <a:rPr lang="en-US" sz="2400" dirty="0"/>
              <a:t> suggests privacy setting for images and can help avoid a possible loss of users’ privacy.</a:t>
            </a:r>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FF73994C-F32B-4239-923B-67C3F453AF9B}" type="datetime1">
              <a:rPr lang="en-US" smtClean="0"/>
              <a:t>7/17/2019</a:t>
            </a:fld>
            <a:endParaRPr lang="en-US" dirty="0"/>
          </a:p>
        </p:txBody>
      </p:sp>
      <p:sp>
        <p:nvSpPr>
          <p:cNvPr id="4" name="Footer Placeholder 3">
            <a:extLst>
              <a:ext uri="{FF2B5EF4-FFF2-40B4-BE49-F238E27FC236}">
                <a16:creationId xmlns:a16="http://schemas.microsoft.com/office/drawing/2014/main" id="{4817AE29-4013-4B0C-BF3A-31C64BCE0C21}"/>
              </a:ext>
            </a:extLst>
          </p:cNvPr>
          <p:cNvSpPr>
            <a:spLocks noGrp="1"/>
          </p:cNvSpPr>
          <p:nvPr>
            <p:ph type="ftr" sz="quarter" idx="11"/>
          </p:nvPr>
        </p:nvSpPr>
        <p:spPr/>
        <p:txBody>
          <a:bodyPr/>
          <a:lstStyle/>
          <a:p>
            <a:r>
              <a:rPr lang="en-US" dirty="0">
                <a:solidFill>
                  <a:schemeClr val="bg1"/>
                </a:solidFill>
              </a:rPr>
              <a:t>Ashwini Tonge</a:t>
            </a:r>
          </a:p>
        </p:txBody>
      </p:sp>
      <p:pic>
        <p:nvPicPr>
          <p:cNvPr id="1026" name="Picture 2" descr="Image result for cocktail party">
            <a:extLst>
              <a:ext uri="{FF2B5EF4-FFF2-40B4-BE49-F238E27FC236}">
                <a16:creationId xmlns:a16="http://schemas.microsoft.com/office/drawing/2014/main" id="{663F2246-F0BC-4895-990C-F9668F1AB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884" y="4165060"/>
            <a:ext cx="2318216" cy="154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877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2CE6E-353C-440C-B5B0-93D39EBCAD08}"/>
              </a:ext>
            </a:extLst>
          </p:cNvPr>
          <p:cNvSpPr>
            <a:spLocks noGrp="1"/>
          </p:cNvSpPr>
          <p:nvPr>
            <p:ph type="title"/>
          </p:nvPr>
        </p:nvSpPr>
        <p:spPr>
          <a:xfrm>
            <a:off x="457200" y="0"/>
            <a:ext cx="8229600" cy="799386"/>
          </a:xfrm>
        </p:spPr>
        <p:txBody>
          <a:bodyPr>
            <a:normAutofit/>
          </a:bodyPr>
          <a:lstStyle/>
          <a:p>
            <a:r>
              <a:rPr lang="en-US" dirty="0">
                <a:solidFill>
                  <a:schemeClr val="bg1">
                    <a:lumMod val="85000"/>
                  </a:schemeClr>
                </a:solidFill>
              </a:rPr>
              <a:t>References</a:t>
            </a:r>
          </a:p>
        </p:txBody>
      </p:sp>
      <p:sp>
        <p:nvSpPr>
          <p:cNvPr id="3" name="Content Placeholder 2">
            <a:extLst>
              <a:ext uri="{FF2B5EF4-FFF2-40B4-BE49-F238E27FC236}">
                <a16:creationId xmlns:a16="http://schemas.microsoft.com/office/drawing/2014/main" id="{E6F39E90-0F5D-4D19-BA35-585F1464CD2B}"/>
              </a:ext>
            </a:extLst>
          </p:cNvPr>
          <p:cNvSpPr>
            <a:spLocks noGrp="1"/>
          </p:cNvSpPr>
          <p:nvPr>
            <p:ph idx="1"/>
          </p:nvPr>
        </p:nvSpPr>
        <p:spPr>
          <a:xfrm>
            <a:off x="457200" y="1201366"/>
            <a:ext cx="8229600" cy="4525963"/>
          </a:xfrm>
        </p:spPr>
        <p:txBody>
          <a:bodyPr>
            <a:normAutofit fontScale="85000" lnSpcReduction="20000"/>
          </a:bodyPr>
          <a:lstStyle/>
          <a:p>
            <a:r>
              <a:rPr lang="en-US" sz="1400" dirty="0" err="1"/>
              <a:t>Kaiming</a:t>
            </a:r>
            <a:r>
              <a:rPr lang="en-US" sz="1400" dirty="0"/>
              <a:t> He, </a:t>
            </a:r>
            <a:r>
              <a:rPr lang="en-US" sz="1400" dirty="0" err="1"/>
              <a:t>Xiangyu</a:t>
            </a:r>
            <a:r>
              <a:rPr lang="en-US" sz="1400" dirty="0"/>
              <a:t> Zhang, </a:t>
            </a:r>
            <a:r>
              <a:rPr lang="en-US" sz="1400" dirty="0" err="1"/>
              <a:t>Shaoqing</a:t>
            </a:r>
            <a:r>
              <a:rPr lang="en-US" sz="1400" dirty="0"/>
              <a:t> Ren, and Jian Sun. Deep residual learning for image recognition. In 2016 IEEE Conference on Computer Vision and Pattern Recognition, CVPR 2016, Las Vegas, NV, USA.</a:t>
            </a:r>
          </a:p>
          <a:p>
            <a:r>
              <a:rPr lang="en-US" sz="1400" dirty="0" err="1"/>
              <a:t>Krizhevsky</a:t>
            </a:r>
            <a:r>
              <a:rPr lang="en-US" sz="1400" dirty="0"/>
              <a:t>, Alex, Ilya </a:t>
            </a:r>
            <a:r>
              <a:rPr lang="en-US" sz="1400" dirty="0" err="1"/>
              <a:t>Sutskever</a:t>
            </a:r>
            <a:r>
              <a:rPr lang="en-US" sz="1400" dirty="0"/>
              <a:t>, and Geoffrey E. Hinton (2012). “ImageNet Classification with Deep Convolutional Neural Networks”. In: Advances in Neural Information Processing Systems 25. Ed. by F. Pereira et al. Curran Associates, Inc., pp. 1097–1105.</a:t>
            </a:r>
          </a:p>
          <a:p>
            <a:r>
              <a:rPr lang="en-US" sz="1400" dirty="0" err="1"/>
              <a:t>Ameesh</a:t>
            </a:r>
            <a:r>
              <a:rPr lang="en-US" sz="1400" dirty="0"/>
              <a:t> </a:t>
            </a:r>
            <a:r>
              <a:rPr lang="en-US" sz="1400" dirty="0" err="1"/>
              <a:t>Makadia</a:t>
            </a:r>
            <a:r>
              <a:rPr lang="en-US" sz="1400" dirty="0"/>
              <a:t>, Vladimir Pavlovic, and Sanjiv Kumar. A new baseline for image annotation. In Computer Vision ECCV 2008. Springer Berlin Heidelberg.</a:t>
            </a:r>
          </a:p>
          <a:p>
            <a:r>
              <a:rPr lang="de-DE" sz="1400" dirty="0"/>
              <a:t>Minmin Chen, Alice Zheng, and Kilian Q. Weinberger. Fast image tagging. </a:t>
            </a:r>
            <a:r>
              <a:rPr lang="en-US" sz="1400" dirty="0"/>
              <a:t>In Proceedings of the 30th International Conference on Machine Learning. ICML, January 2013.</a:t>
            </a:r>
          </a:p>
          <a:p>
            <a:pPr algn="just"/>
            <a:r>
              <a:rPr lang="en-US" sz="1400" dirty="0" err="1"/>
              <a:t>Russakovsky</a:t>
            </a:r>
            <a:r>
              <a:rPr lang="en-US" sz="1400" dirty="0"/>
              <a:t>, Olga et al. (2015). “ImageNet Large Scale Visual Recognition Challenge”.</a:t>
            </a:r>
            <a:r>
              <a:rPr lang="en-US" sz="1400" dirty="0" err="1"/>
              <a:t>In:IJCV</a:t>
            </a:r>
            <a:r>
              <a:rPr lang="en-US" sz="1400" dirty="0"/>
              <a:t>, pp. 1–42.</a:t>
            </a:r>
          </a:p>
          <a:p>
            <a:pPr algn="just"/>
            <a:r>
              <a:rPr lang="en-US" sz="1400" dirty="0"/>
              <a:t>Shi, Yue, Martha Larson, and Alan </a:t>
            </a:r>
            <a:r>
              <a:rPr lang="en-US" sz="1400" dirty="0" err="1"/>
              <a:t>Hanjalic</a:t>
            </a:r>
            <a:r>
              <a:rPr lang="en-US" sz="1400" dirty="0"/>
              <a:t> (2014). “Collaborative Filtering Beyond the User-Item Matrix: A Survey of the State of the Art and Future Challenges”. In: ACM </a:t>
            </a:r>
            <a:r>
              <a:rPr lang="en-US" sz="1400" dirty="0" err="1"/>
              <a:t>Comput</a:t>
            </a:r>
            <a:r>
              <a:rPr lang="en-US" sz="1400" dirty="0"/>
              <a:t>. </a:t>
            </a:r>
            <a:r>
              <a:rPr lang="en-US" sz="1400" dirty="0" err="1"/>
              <a:t>Surv</a:t>
            </a:r>
            <a:r>
              <a:rPr lang="en-US" sz="1400" dirty="0"/>
              <a:t>.</a:t>
            </a:r>
          </a:p>
          <a:p>
            <a:pPr algn="just"/>
            <a:r>
              <a:rPr lang="en-US" sz="1400" dirty="0" err="1"/>
              <a:t>Simonyan</a:t>
            </a:r>
            <a:r>
              <a:rPr lang="en-US" sz="1400" dirty="0"/>
              <a:t>, Karen and Andrew Zisserman (2014). “Very Deep Convolutional Networks for Large-Scale Image Recognition”. In: </a:t>
            </a:r>
            <a:r>
              <a:rPr lang="en-US" sz="1400" dirty="0" err="1"/>
              <a:t>CoRRabs</a:t>
            </a:r>
            <a:r>
              <a:rPr lang="en-US" sz="1400" dirty="0"/>
              <a:t>/1409.1556.</a:t>
            </a:r>
          </a:p>
          <a:p>
            <a:pPr algn="just"/>
            <a:r>
              <a:rPr lang="en-US" sz="1400" dirty="0" err="1"/>
              <a:t>Squicciarini</a:t>
            </a:r>
            <a:r>
              <a:rPr lang="en-US" sz="1400" dirty="0"/>
              <a:t>, Anna C., Cornelia </a:t>
            </a:r>
            <a:r>
              <a:rPr lang="en-US" sz="1400" dirty="0" err="1"/>
              <a:t>Caragea</a:t>
            </a:r>
            <a:r>
              <a:rPr lang="en-US" sz="1400" dirty="0"/>
              <a:t>, and Rahul </a:t>
            </a:r>
            <a:r>
              <a:rPr lang="en-US" sz="1400" dirty="0" err="1"/>
              <a:t>Balakavi</a:t>
            </a:r>
            <a:r>
              <a:rPr lang="en-US" sz="1400" dirty="0"/>
              <a:t> (2014). “Analyzing Images’ Privacy for the Modern Web”. In: Proceedings of the 25th ACM Conference on Hypertext and Social Media. HT ’14. Santiago, Chile: ACM, pp. 136–147.</a:t>
            </a:r>
          </a:p>
          <a:p>
            <a:pPr algn="just"/>
            <a:r>
              <a:rPr lang="en-US" sz="1400" dirty="0" err="1"/>
              <a:t>Szegedy</a:t>
            </a:r>
            <a:r>
              <a:rPr lang="en-US" sz="1400" dirty="0"/>
              <a:t>, Christian et al. (2014). “Going Deeper with Convolutions”. In: </a:t>
            </a:r>
            <a:r>
              <a:rPr lang="en-US" sz="1400" dirty="0" err="1"/>
              <a:t>CoRRabs</a:t>
            </a:r>
            <a:r>
              <a:rPr lang="en-US" sz="1400" dirty="0"/>
              <a:t>/1409.4842.</a:t>
            </a:r>
          </a:p>
          <a:p>
            <a:pPr algn="just"/>
            <a:r>
              <a:rPr lang="en-US" sz="1400" dirty="0"/>
              <a:t>Tran, Lam et al. (2016). “Privacy-CNH: A Framework to Detect Photo Privacy with Convolutional Neural Network Using Hierarchical Features”. In: Proceedings of the Thirtieth AAAI Conference. Phoenix, Arizona, pp. 1317–1323.</a:t>
            </a:r>
          </a:p>
          <a:p>
            <a:r>
              <a:rPr lang="en-US" sz="1400" dirty="0"/>
              <a:t>Tom </a:t>
            </a:r>
            <a:r>
              <a:rPr lang="en-US" sz="1400" dirty="0" err="1"/>
              <a:t>Zahavy</a:t>
            </a:r>
            <a:r>
              <a:rPr lang="en-US" sz="1400" dirty="0"/>
              <a:t>, </a:t>
            </a:r>
            <a:r>
              <a:rPr lang="en-US" sz="1400" dirty="0" err="1"/>
              <a:t>Abhinandan</a:t>
            </a:r>
            <a:r>
              <a:rPr lang="en-US" sz="1400" dirty="0"/>
              <a:t> Krishnan, Alessandro Magnani, and </a:t>
            </a:r>
            <a:r>
              <a:rPr lang="en-US" sz="1400" dirty="0" err="1"/>
              <a:t>Shie</a:t>
            </a:r>
            <a:r>
              <a:rPr lang="en-US" sz="1400" dirty="0"/>
              <a:t> </a:t>
            </a:r>
            <a:r>
              <a:rPr lang="en-US" sz="1400" dirty="0" err="1"/>
              <a:t>Mannor</a:t>
            </a:r>
            <a:r>
              <a:rPr lang="en-US" sz="1400" dirty="0"/>
              <a:t>. Is a picture worth a thousand words? A deep multi-modal architecture for product </a:t>
            </a:r>
            <a:r>
              <a:rPr lang="en-US" sz="1400" dirty="0" err="1"/>
              <a:t>classifi</a:t>
            </a:r>
            <a:r>
              <a:rPr lang="it-IT" sz="1400" dirty="0"/>
              <a:t>cation in e-commerce. In AAAI. AAAI Press, 2018.</a:t>
            </a:r>
            <a:endParaRPr lang="en-US" sz="1400" dirty="0"/>
          </a:p>
          <a:p>
            <a:pPr algn="just"/>
            <a:r>
              <a:rPr lang="en-US" sz="1400" dirty="0" err="1"/>
              <a:t>Zerr</a:t>
            </a:r>
            <a:r>
              <a:rPr lang="en-US" sz="1400" dirty="0"/>
              <a:t>, </a:t>
            </a:r>
            <a:r>
              <a:rPr lang="en-US" sz="1400" dirty="0" err="1"/>
              <a:t>Sergej</a:t>
            </a:r>
            <a:r>
              <a:rPr lang="en-US" sz="1400" dirty="0"/>
              <a:t> et al. (2012). “Privacy-aware image classification and search”. In: Proceedings of the 35th international ACM SIGIR conference on Research and development in information retrieval. Portland, Oregon, USA: ACM. </a:t>
            </a:r>
          </a:p>
          <a:p>
            <a:pPr algn="just"/>
            <a:r>
              <a:rPr lang="en-US" sz="1400" dirty="0"/>
              <a:t>Zhou, </a:t>
            </a:r>
            <a:r>
              <a:rPr lang="en-US" sz="1400" dirty="0" err="1"/>
              <a:t>Bolei</a:t>
            </a:r>
            <a:r>
              <a:rPr lang="en-US" sz="1400" dirty="0"/>
              <a:t> et al. (2016). “Places: An Image Database for Deep Scene </a:t>
            </a:r>
            <a:r>
              <a:rPr lang="en-US" sz="1400" dirty="0" err="1"/>
              <a:t>Understanding”.In</a:t>
            </a:r>
            <a:r>
              <a:rPr lang="en-US" sz="1400" dirty="0"/>
              <a:t>: </a:t>
            </a:r>
            <a:r>
              <a:rPr lang="en-US" sz="1400" dirty="0" err="1"/>
              <a:t>arXiv</a:t>
            </a:r>
            <a:r>
              <a:rPr lang="en-US" sz="1400" dirty="0"/>
              <a:t> preprint arXiv:1610.02055.</a:t>
            </a:r>
          </a:p>
        </p:txBody>
      </p:sp>
      <p:sp>
        <p:nvSpPr>
          <p:cNvPr id="7" name="Date Placeholder 6">
            <a:extLst>
              <a:ext uri="{FF2B5EF4-FFF2-40B4-BE49-F238E27FC236}">
                <a16:creationId xmlns:a16="http://schemas.microsoft.com/office/drawing/2014/main" id="{041CAB4F-CBBE-4F9C-80C0-E091064AB201}"/>
              </a:ext>
            </a:extLst>
          </p:cNvPr>
          <p:cNvSpPr>
            <a:spLocks noGrp="1"/>
          </p:cNvSpPr>
          <p:nvPr>
            <p:ph type="dt" sz="half" idx="10"/>
          </p:nvPr>
        </p:nvSpPr>
        <p:spPr/>
        <p:txBody>
          <a:bodyPr/>
          <a:lstStyle/>
          <a:p>
            <a:fld id="{5AB6B13A-9D1B-4977-879E-16BA793883D4}" type="datetime1">
              <a:rPr lang="en-US" smtClean="0"/>
              <a:t>7/17/2019</a:t>
            </a:fld>
            <a:endParaRPr lang="en-US" dirty="0"/>
          </a:p>
        </p:txBody>
      </p:sp>
      <p:sp>
        <p:nvSpPr>
          <p:cNvPr id="4" name="Footer Placeholder 3">
            <a:extLst>
              <a:ext uri="{FF2B5EF4-FFF2-40B4-BE49-F238E27FC236}">
                <a16:creationId xmlns:a16="http://schemas.microsoft.com/office/drawing/2014/main" id="{2F41B227-6ADE-4442-B1FE-BAEEB17E6543}"/>
              </a:ext>
            </a:extLst>
          </p:cNvPr>
          <p:cNvSpPr>
            <a:spLocks noGrp="1"/>
          </p:cNvSpPr>
          <p:nvPr>
            <p:ph type="ftr" sz="quarter" idx="11"/>
          </p:nvPr>
        </p:nvSpPr>
        <p:spPr/>
        <p:txBody>
          <a:bodyPr/>
          <a:lstStyle/>
          <a:p>
            <a:r>
              <a:rPr lang="en-US" dirty="0"/>
              <a:t>Ashwini Tonge</a:t>
            </a:r>
          </a:p>
        </p:txBody>
      </p:sp>
    </p:spTree>
    <p:extLst>
      <p:ext uri="{BB962C8B-B14F-4D97-AF65-F5344CB8AC3E}">
        <p14:creationId xmlns:p14="http://schemas.microsoft.com/office/powerpoint/2010/main" val="148011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8D3F12-5432-43D8-82C9-4B27A01F119B}"/>
              </a:ext>
            </a:extLst>
          </p:cNvPr>
          <p:cNvSpPr txBox="1"/>
          <p:nvPr/>
        </p:nvSpPr>
        <p:spPr>
          <a:xfrm>
            <a:off x="3521413" y="36047"/>
            <a:ext cx="2267993" cy="646331"/>
          </a:xfrm>
          <a:prstGeom prst="rect">
            <a:avLst/>
          </a:prstGeom>
          <a:noFill/>
        </p:spPr>
        <p:txBody>
          <a:bodyPr wrap="none" rtlCol="0">
            <a:spAutoFit/>
          </a:bodyPr>
          <a:lstStyle/>
          <a:p>
            <a:r>
              <a:rPr lang="en-US" sz="3600" dirty="0">
                <a:solidFill>
                  <a:schemeClr val="bg1">
                    <a:lumMod val="85000"/>
                  </a:schemeClr>
                </a:solidFill>
              </a:rPr>
              <a:t>Thank you!</a:t>
            </a:r>
          </a:p>
        </p:txBody>
      </p:sp>
      <p:sp>
        <p:nvSpPr>
          <p:cNvPr id="9" name="Date Placeholder 8">
            <a:extLst>
              <a:ext uri="{FF2B5EF4-FFF2-40B4-BE49-F238E27FC236}">
                <a16:creationId xmlns:a16="http://schemas.microsoft.com/office/drawing/2014/main" id="{F50A0685-D5E9-4EF5-B0D7-80C99A8585C3}"/>
              </a:ext>
            </a:extLst>
          </p:cNvPr>
          <p:cNvSpPr>
            <a:spLocks noGrp="1"/>
          </p:cNvSpPr>
          <p:nvPr>
            <p:ph type="dt" sz="half" idx="10"/>
          </p:nvPr>
        </p:nvSpPr>
        <p:spPr/>
        <p:txBody>
          <a:bodyPr/>
          <a:lstStyle/>
          <a:p>
            <a:fld id="{30B50362-6875-4933-B428-E72D967BE77D}" type="datetime1">
              <a:rPr lang="en-US" smtClean="0"/>
              <a:t>7/17/2019</a:t>
            </a:fld>
            <a:endParaRPr lang="en-US" dirty="0"/>
          </a:p>
        </p:txBody>
      </p:sp>
      <p:sp>
        <p:nvSpPr>
          <p:cNvPr id="2" name="Footer Placeholder 1">
            <a:extLst>
              <a:ext uri="{FF2B5EF4-FFF2-40B4-BE49-F238E27FC236}">
                <a16:creationId xmlns:a16="http://schemas.microsoft.com/office/drawing/2014/main" id="{2728BA54-D890-4B3F-9FC4-27140FEFAC85}"/>
              </a:ext>
            </a:extLst>
          </p:cNvPr>
          <p:cNvSpPr>
            <a:spLocks noGrp="1"/>
          </p:cNvSpPr>
          <p:nvPr>
            <p:ph type="ftr" sz="quarter" idx="11"/>
          </p:nvPr>
        </p:nvSpPr>
        <p:spPr/>
        <p:txBody>
          <a:bodyPr/>
          <a:lstStyle/>
          <a:p>
            <a:r>
              <a:rPr lang="en-US" dirty="0"/>
              <a:t>Ashwini Tonge</a:t>
            </a:r>
          </a:p>
        </p:txBody>
      </p:sp>
      <p:sp>
        <p:nvSpPr>
          <p:cNvPr id="30" name="Date Placeholder 3">
            <a:extLst>
              <a:ext uri="{FF2B5EF4-FFF2-40B4-BE49-F238E27FC236}">
                <a16:creationId xmlns:a16="http://schemas.microsoft.com/office/drawing/2014/main" id="{F4825231-2A60-4BCC-83E5-C9129681A453}"/>
              </a:ext>
            </a:extLst>
          </p:cNvPr>
          <p:cNvSpPr>
            <a:spLocks noGrp="1"/>
          </p:cNvSpPr>
          <p:nvPr/>
        </p:nvSpPr>
        <p:spPr>
          <a:xfrm>
            <a:off x="306827" y="6533558"/>
            <a:ext cx="778101" cy="28839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25620F-1C4E-4265-894F-0F96FC3244CD}" type="datetime1">
              <a:rPr lang="en-US" smtClean="0"/>
              <a:pPr/>
              <a:t>7/16/2019</a:t>
            </a:fld>
            <a:endParaRPr lang="en-US" dirty="0"/>
          </a:p>
        </p:txBody>
      </p:sp>
      <p:sp>
        <p:nvSpPr>
          <p:cNvPr id="31" name="Slide Number Placeholder 4">
            <a:extLst>
              <a:ext uri="{FF2B5EF4-FFF2-40B4-BE49-F238E27FC236}">
                <a16:creationId xmlns:a16="http://schemas.microsoft.com/office/drawing/2014/main" id="{85AB568E-5702-4884-9CA0-8B989CD0B425}"/>
              </a:ext>
            </a:extLst>
          </p:cNvPr>
          <p:cNvSpPr>
            <a:spLocks noGrp="1"/>
          </p:cNvSpPr>
          <p:nvPr/>
        </p:nvSpPr>
        <p:spPr>
          <a:xfrm>
            <a:off x="8677942" y="6529386"/>
            <a:ext cx="334153" cy="292567"/>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E9976E-0D4A-401A-AD35-B5E24050D0B5}" type="slidenum">
              <a:rPr lang="en-US" smtClean="0"/>
              <a:pPr/>
              <a:t>31</a:t>
            </a:fld>
            <a:endParaRPr lang="en-US" dirty="0"/>
          </a:p>
        </p:txBody>
      </p:sp>
      <p:pic>
        <p:nvPicPr>
          <p:cNvPr id="32" name="Picture 31">
            <a:extLst>
              <a:ext uri="{FF2B5EF4-FFF2-40B4-BE49-F238E27FC236}">
                <a16:creationId xmlns:a16="http://schemas.microsoft.com/office/drawing/2014/main" id="{F612E6A1-4A6E-4FF3-8D30-2746EE0AEF4F}"/>
              </a:ext>
            </a:extLst>
          </p:cNvPr>
          <p:cNvPicPr>
            <a:picLocks noChangeAspect="1"/>
          </p:cNvPicPr>
          <p:nvPr/>
        </p:nvPicPr>
        <p:blipFill>
          <a:blip r:embed="rId2"/>
          <a:stretch>
            <a:fillRect/>
          </a:stretch>
        </p:blipFill>
        <p:spPr>
          <a:xfrm>
            <a:off x="3046474" y="4707432"/>
            <a:ext cx="3694922" cy="828971"/>
          </a:xfrm>
          <a:prstGeom prst="rect">
            <a:avLst/>
          </a:prstGeom>
        </p:spPr>
      </p:pic>
      <p:sp>
        <p:nvSpPr>
          <p:cNvPr id="48" name="TextBox 22">
            <a:extLst>
              <a:ext uri="{FF2B5EF4-FFF2-40B4-BE49-F238E27FC236}">
                <a16:creationId xmlns:a16="http://schemas.microsoft.com/office/drawing/2014/main" id="{25D1A3B9-9AE2-4F17-AD01-B1195435637F}"/>
              </a:ext>
            </a:extLst>
          </p:cNvPr>
          <p:cNvSpPr txBox="1"/>
          <p:nvPr/>
        </p:nvSpPr>
        <p:spPr>
          <a:xfrm>
            <a:off x="3800357" y="4180199"/>
            <a:ext cx="217724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Grant Support: </a:t>
            </a:r>
          </a:p>
        </p:txBody>
      </p:sp>
      <p:sp>
        <p:nvSpPr>
          <p:cNvPr id="24" name="TextBox 23">
            <a:extLst>
              <a:ext uri="{FF2B5EF4-FFF2-40B4-BE49-F238E27FC236}">
                <a16:creationId xmlns:a16="http://schemas.microsoft.com/office/drawing/2014/main" id="{A365BB49-4505-41EB-8844-175A353C1511}"/>
              </a:ext>
            </a:extLst>
          </p:cNvPr>
          <p:cNvSpPr txBox="1"/>
          <p:nvPr/>
        </p:nvSpPr>
        <p:spPr>
          <a:xfrm>
            <a:off x="3163109" y="2027532"/>
            <a:ext cx="3334824" cy="923330"/>
          </a:xfrm>
          <a:prstGeom prst="rect">
            <a:avLst/>
          </a:prstGeom>
          <a:noFill/>
        </p:spPr>
        <p:txBody>
          <a:bodyPr wrap="none" rtlCol="0">
            <a:spAutoFit/>
          </a:bodyPr>
          <a:lstStyle/>
          <a:p>
            <a:r>
              <a:rPr lang="en-US" sz="5400" dirty="0"/>
              <a:t>Questions?</a:t>
            </a:r>
          </a:p>
        </p:txBody>
      </p:sp>
    </p:spTree>
    <p:extLst>
      <p:ext uri="{BB962C8B-B14F-4D97-AF65-F5344CB8AC3E}">
        <p14:creationId xmlns:p14="http://schemas.microsoft.com/office/powerpoint/2010/main" val="1032157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BC8C-AE85-493D-8262-626063D192FD}"/>
              </a:ext>
            </a:extLst>
          </p:cNvPr>
          <p:cNvSpPr>
            <a:spLocks noGrp="1"/>
          </p:cNvSpPr>
          <p:nvPr>
            <p:ph type="title"/>
          </p:nvPr>
        </p:nvSpPr>
        <p:spPr/>
        <p:txBody>
          <a:bodyPr/>
          <a:lstStyle/>
          <a:p>
            <a:r>
              <a:rPr lang="en-US" dirty="0"/>
              <a:t>Links</a:t>
            </a:r>
          </a:p>
        </p:txBody>
      </p:sp>
      <p:sp>
        <p:nvSpPr>
          <p:cNvPr id="6" name="Rectangle 1">
            <a:extLst>
              <a:ext uri="{FF2B5EF4-FFF2-40B4-BE49-F238E27FC236}">
                <a16:creationId xmlns:a16="http://schemas.microsoft.com/office/drawing/2014/main" id="{6188C084-54E7-4FAB-8A60-7BB143A48078}"/>
              </a:ext>
            </a:extLst>
          </p:cNvPr>
          <p:cNvSpPr>
            <a:spLocks noGrp="1" noChangeArrowheads="1"/>
          </p:cNvSpPr>
          <p:nvPr>
            <p:ph idx="1"/>
          </p:nvPr>
        </p:nvSpPr>
        <p:spPr bwMode="auto">
          <a:xfrm>
            <a:off x="457200" y="1491478"/>
            <a:ext cx="822960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defTabSz="914400">
              <a:buNone/>
            </a:pPr>
            <a:r>
              <a:rPr lang="en-US" altLang="en-US" sz="1800" dirty="0">
                <a:solidFill>
                  <a:srgbClr val="1155CC"/>
                </a:solidFill>
                <a:cs typeface="Arial" panose="020B0604020202020204" pitchFamily="34" charset="0"/>
                <a:hlinkClick r:id="rId3"/>
              </a:rPr>
              <a:t>https://ashwinitonge.github.io</a:t>
            </a:r>
            <a:r>
              <a:rPr lang="en-US" altLang="en-US" sz="1800" dirty="0">
                <a:solidFill>
                  <a:srgbClr val="222222"/>
                </a:solidFill>
                <a:cs typeface="Arial" panose="020B0604020202020204" pitchFamily="34" charset="0"/>
              </a:rPr>
              <a:t>  </a:t>
            </a:r>
            <a:endParaRPr lang="en-US" altLang="en-US" sz="1800" dirty="0"/>
          </a:p>
          <a:p>
            <a:pPr marL="0" lvl="0" indent="0" defTabSz="914400">
              <a:buNone/>
            </a:pPr>
            <a:r>
              <a:rPr lang="en-US" altLang="en-US" sz="1800" dirty="0">
                <a:solidFill>
                  <a:srgbClr val="1155CC"/>
                </a:solidFill>
                <a:cs typeface="Arial" panose="020B0604020202020204" pitchFamily="34" charset="0"/>
                <a:hlinkClick r:id="rId4"/>
              </a:rPr>
              <a:t>https://akt-doc-classify.azurewebsites.net/</a:t>
            </a:r>
            <a:r>
              <a:rPr lang="en-US" altLang="en-US" sz="1800" dirty="0">
                <a:solidFill>
                  <a:srgbClr val="222222"/>
                </a:solidFill>
                <a:cs typeface="Arial" panose="020B0604020202020204" pitchFamily="34" charset="0"/>
              </a:rPr>
              <a:t>  </a:t>
            </a:r>
            <a:endParaRPr lang="en-US" altLang="en-US" sz="1800" dirty="0"/>
          </a:p>
          <a:p>
            <a:pPr marL="0" lvl="0" indent="0" defTabSz="914400">
              <a:buNone/>
            </a:pPr>
            <a:r>
              <a:rPr lang="en-US" altLang="en-US" sz="1800" dirty="0">
                <a:solidFill>
                  <a:srgbClr val="1155CC"/>
                </a:solidFill>
                <a:cs typeface="Arial" panose="020B0604020202020204" pitchFamily="34" charset="0"/>
                <a:hlinkClick r:id="rId5"/>
              </a:rPr>
              <a:t>https://github.com/ashwinitonge</a:t>
            </a:r>
            <a:r>
              <a:rPr lang="en-US" altLang="en-US" sz="1800" dirty="0">
                <a:solidFill>
                  <a:srgbClr val="222222"/>
                </a:solidFill>
                <a:cs typeface="Arial" panose="020B0604020202020204" pitchFamily="34" charset="0"/>
              </a:rPr>
              <a:t> </a:t>
            </a:r>
            <a:endParaRPr lang="en-US" altLang="en-US" sz="1800" dirty="0"/>
          </a:p>
          <a:p>
            <a:pPr marL="0" lvl="0" indent="0" defTabSz="914400">
              <a:buNone/>
            </a:pPr>
            <a:r>
              <a:rPr lang="en-US" altLang="en-US" sz="1800" dirty="0">
                <a:solidFill>
                  <a:srgbClr val="1155CC"/>
                </a:solidFill>
                <a:cs typeface="Arial" panose="020B0604020202020204" pitchFamily="34" charset="0"/>
                <a:hlinkClick r:id="rId6"/>
              </a:rPr>
              <a:t>https://untangled.unt.edu/home.php</a:t>
            </a:r>
            <a:endParaRPr lang="en-US" altLang="en-US" sz="1800" dirty="0">
              <a:solidFill>
                <a:srgbClr val="1155CC"/>
              </a:solidFill>
              <a:cs typeface="Arial" panose="020B0604020202020204" pitchFamily="34" charset="0"/>
            </a:endParaRPr>
          </a:p>
          <a:p>
            <a:pPr marL="0" lvl="0" indent="0" defTabSz="914400">
              <a:buNone/>
            </a:pPr>
            <a:endParaRPr lang="en-US" altLang="en-US" sz="1800" dirty="0">
              <a:solidFill>
                <a:srgbClr val="1155CC"/>
              </a:solidFill>
              <a:cs typeface="Arial" panose="020B0604020202020204" pitchFamily="34" charset="0"/>
            </a:endParaRPr>
          </a:p>
          <a:p>
            <a:pPr marL="0" lvl="0" indent="0" defTabSz="914400">
              <a:buNone/>
            </a:pPr>
            <a:endParaRPr lang="en-US" altLang="en-US" sz="1800" dirty="0">
              <a:solidFill>
                <a:srgbClr val="1155CC"/>
              </a:solidFill>
              <a:cs typeface="Arial" panose="020B0604020202020204" pitchFamily="34" charset="0"/>
            </a:endParaRPr>
          </a:p>
          <a:p>
            <a:pPr marL="0" lvl="0" indent="0" defTabSz="914400">
              <a:buNone/>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35692374-FF77-44B9-8BF8-8628CB249F1C}"/>
              </a:ext>
            </a:extLst>
          </p:cNvPr>
          <p:cNvSpPr>
            <a:spLocks noGrp="1"/>
          </p:cNvSpPr>
          <p:nvPr>
            <p:ph type="dt" sz="half" idx="10"/>
          </p:nvPr>
        </p:nvSpPr>
        <p:spPr/>
        <p:txBody>
          <a:bodyPr/>
          <a:lstStyle/>
          <a:p>
            <a:fld id="{A2A154F2-F96D-43ED-A472-D84529253064}" type="datetime1">
              <a:rPr lang="en-US" smtClean="0"/>
              <a:t>7/17/2019</a:t>
            </a:fld>
            <a:endParaRPr lang="en-US" dirty="0"/>
          </a:p>
        </p:txBody>
      </p:sp>
      <p:sp>
        <p:nvSpPr>
          <p:cNvPr id="7" name="Footer Placeholder 6">
            <a:extLst>
              <a:ext uri="{FF2B5EF4-FFF2-40B4-BE49-F238E27FC236}">
                <a16:creationId xmlns:a16="http://schemas.microsoft.com/office/drawing/2014/main" id="{CD001A44-1421-44EE-8F23-60973D03E8F3}"/>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4133782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5230-6861-4E98-BF56-120EEAC4000E}"/>
              </a:ext>
            </a:extLst>
          </p:cNvPr>
          <p:cNvSpPr>
            <a:spLocks noGrp="1"/>
          </p:cNvSpPr>
          <p:nvPr>
            <p:ph type="title"/>
          </p:nvPr>
        </p:nvSpPr>
        <p:spPr>
          <a:xfrm>
            <a:off x="88491" y="643467"/>
            <a:ext cx="8737102" cy="744836"/>
          </a:xfrm>
        </p:spPr>
        <p:txBody>
          <a:bodyPr vert="horz" lIns="91440" tIns="45720" rIns="91440" bIns="45720" rtlCol="0" anchor="ctr">
            <a:noAutofit/>
          </a:bodyPr>
          <a:lstStyle/>
          <a:p>
            <a:r>
              <a:rPr lang="en-US" sz="2800" dirty="0">
                <a:solidFill>
                  <a:schemeClr val="bg1"/>
                </a:solidFill>
              </a:rPr>
              <a:t>Classification Experiments for Features Derived From Pre-</a:t>
            </a:r>
            <a:br>
              <a:rPr lang="en-US" sz="2800" dirty="0">
                <a:solidFill>
                  <a:schemeClr val="bg1"/>
                </a:solidFill>
              </a:rPr>
            </a:br>
            <a:r>
              <a:rPr lang="en-US" sz="2800" dirty="0">
                <a:solidFill>
                  <a:schemeClr val="bg1"/>
                </a:solidFill>
              </a:rPr>
              <a:t>Trained CNNs</a:t>
            </a:r>
            <a:endParaRPr lang="en-US" sz="1800" kern="1200" dirty="0">
              <a:solidFill>
                <a:schemeClr val="bg1"/>
              </a:solidFill>
            </a:endParaRPr>
          </a:p>
        </p:txBody>
      </p:sp>
      <p:pic>
        <p:nvPicPr>
          <p:cNvPr id="9" name="Content Placeholder 5">
            <a:extLst>
              <a:ext uri="{FF2B5EF4-FFF2-40B4-BE49-F238E27FC236}">
                <a16:creationId xmlns:a16="http://schemas.microsoft.com/office/drawing/2014/main" id="{50EB1D58-829B-4FFD-B868-0BC8A3324D45}"/>
              </a:ext>
            </a:extLst>
          </p:cNvPr>
          <p:cNvPicPr>
            <a:picLocks noGrp="1" noChangeAspect="1"/>
          </p:cNvPicPr>
          <p:nvPr>
            <p:ph idx="1"/>
          </p:nvPr>
        </p:nvPicPr>
        <p:blipFill>
          <a:blip r:embed="rId2"/>
          <a:stretch>
            <a:fillRect/>
          </a:stretch>
        </p:blipFill>
        <p:spPr>
          <a:xfrm>
            <a:off x="2063672" y="1825625"/>
            <a:ext cx="5016656" cy="4351338"/>
          </a:xfrm>
          <a:prstGeom prst="rect">
            <a:avLst/>
          </a:prstGeom>
        </p:spPr>
      </p:pic>
      <p:sp>
        <p:nvSpPr>
          <p:cNvPr id="4" name="Date Placeholder 3">
            <a:extLst>
              <a:ext uri="{FF2B5EF4-FFF2-40B4-BE49-F238E27FC236}">
                <a16:creationId xmlns:a16="http://schemas.microsoft.com/office/drawing/2014/main" id="{C1C25DC1-4268-4629-B742-327F0AB3789F}"/>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88657B13-3ED7-48F2-A7AF-276BA0D95059}"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704EC349-319E-423E-8F6F-EA232DA242B6}"/>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55113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Analysis of Image tags</a:t>
            </a:r>
          </a:p>
        </p:txBody>
      </p:sp>
      <p:pic>
        <p:nvPicPr>
          <p:cNvPr id="18" name="Content Placeholder 5">
            <a:extLst>
              <a:ext uri="{FF2B5EF4-FFF2-40B4-BE49-F238E27FC236}">
                <a16:creationId xmlns:a16="http://schemas.microsoft.com/office/drawing/2014/main" id="{137EFA72-245F-4F99-A04E-916C2203CF0B}"/>
              </a:ext>
            </a:extLst>
          </p:cNvPr>
          <p:cNvPicPr>
            <a:picLocks noGrp="1" noChangeAspect="1"/>
          </p:cNvPicPr>
          <p:nvPr>
            <p:ph idx="1"/>
          </p:nvPr>
        </p:nvPicPr>
        <p:blipFill>
          <a:blip r:embed="rId2"/>
          <a:stretch>
            <a:fillRect/>
          </a:stretch>
        </p:blipFill>
        <p:spPr>
          <a:xfrm>
            <a:off x="647700" y="2467769"/>
            <a:ext cx="7848600" cy="3067050"/>
          </a:xfrm>
          <a:prstGeom prst="rect">
            <a:avLst/>
          </a:prstGeom>
        </p:spPr>
      </p:pic>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A601DE24-F13A-414A-8E49-8968A1921BD9}"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37995EAA-F5C3-4A33-9A11-21FA3C154087}"/>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812751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dirty="0">
                <a:solidFill>
                  <a:schemeClr val="bg1"/>
                </a:solidFill>
              </a:rPr>
              <a:t>Tag clouds</a:t>
            </a:r>
            <a:endParaRPr lang="en-US" sz="2800" kern="1200" dirty="0">
              <a:solidFill>
                <a:schemeClr val="bg1"/>
              </a:solidFill>
              <a:latin typeface="+mj-lt"/>
              <a:ea typeface="+mj-ea"/>
              <a:cs typeface="+mj-cs"/>
            </a:endParaRPr>
          </a:p>
        </p:txBody>
      </p:sp>
      <p:pic>
        <p:nvPicPr>
          <p:cNvPr id="12" name="Content Placeholder 5">
            <a:extLst>
              <a:ext uri="{FF2B5EF4-FFF2-40B4-BE49-F238E27FC236}">
                <a16:creationId xmlns:a16="http://schemas.microsoft.com/office/drawing/2014/main" id="{5FAE8CB0-DC9F-4519-B146-E0DA25FE2CE5}"/>
              </a:ext>
            </a:extLst>
          </p:cNvPr>
          <p:cNvPicPr>
            <a:picLocks noGrp="1" noChangeAspect="1"/>
          </p:cNvPicPr>
          <p:nvPr>
            <p:ph idx="1"/>
          </p:nvPr>
        </p:nvPicPr>
        <p:blipFill>
          <a:blip r:embed="rId2"/>
          <a:stretch>
            <a:fillRect/>
          </a:stretch>
        </p:blipFill>
        <p:spPr>
          <a:xfrm>
            <a:off x="1200150" y="2348706"/>
            <a:ext cx="6743700" cy="3305175"/>
          </a:xfrm>
          <a:prstGeom prst="rect">
            <a:avLst/>
          </a:prstGeom>
        </p:spPr>
      </p:pic>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3D891AC0-C4ED-4155-8068-58C8A757D05D}"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208B27BA-2AFA-4769-B2F5-2E440557CBD3}"/>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3848394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Tag </a:t>
            </a:r>
            <a:r>
              <a:rPr lang="en-US" sz="2800" dirty="0">
                <a:solidFill>
                  <a:schemeClr val="bg1"/>
                </a:solidFill>
              </a:rPr>
              <a:t>association graph</a:t>
            </a:r>
            <a:endParaRPr lang="en-US" sz="2800" kern="1200" dirty="0">
              <a:solidFill>
                <a:schemeClr val="bg1"/>
              </a:solidFill>
              <a:latin typeface="+mj-lt"/>
              <a:ea typeface="+mj-ea"/>
              <a:cs typeface="+mj-cs"/>
            </a:endParaRPr>
          </a:p>
        </p:txBody>
      </p:sp>
      <p:pic>
        <p:nvPicPr>
          <p:cNvPr id="12" name="Content Placeholder 5">
            <a:extLst>
              <a:ext uri="{FF2B5EF4-FFF2-40B4-BE49-F238E27FC236}">
                <a16:creationId xmlns:a16="http://schemas.microsoft.com/office/drawing/2014/main" id="{962F3C95-5FBE-436C-8EC4-D7475C8ACEBC}"/>
              </a:ext>
            </a:extLst>
          </p:cNvPr>
          <p:cNvPicPr>
            <a:picLocks noGrp="1" noChangeAspect="1"/>
          </p:cNvPicPr>
          <p:nvPr>
            <p:ph idx="1"/>
          </p:nvPr>
        </p:nvPicPr>
        <p:blipFill>
          <a:blip r:embed="rId2"/>
          <a:stretch>
            <a:fillRect/>
          </a:stretch>
        </p:blipFill>
        <p:spPr>
          <a:xfrm>
            <a:off x="852487" y="2415381"/>
            <a:ext cx="7439025" cy="3171825"/>
          </a:xfrm>
          <a:prstGeom prst="rect">
            <a:avLst/>
          </a:prstGeom>
        </p:spPr>
      </p:pic>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13FA93C5-208C-4A59-806E-7E73E775F4BB}"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EB37A1F6-82AF-4D52-B488-5734AB44BF36}"/>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82610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Analysis of frequently occurring tags</a:t>
            </a:r>
          </a:p>
        </p:txBody>
      </p:sp>
      <p:pic>
        <p:nvPicPr>
          <p:cNvPr id="12" name="Content Placeholder 5">
            <a:extLst>
              <a:ext uri="{FF2B5EF4-FFF2-40B4-BE49-F238E27FC236}">
                <a16:creationId xmlns:a16="http://schemas.microsoft.com/office/drawing/2014/main" id="{D356E48E-FB19-416C-9316-CB957470A6C5}"/>
              </a:ext>
            </a:extLst>
          </p:cNvPr>
          <p:cNvPicPr>
            <a:picLocks noGrp="1" noChangeAspect="1"/>
          </p:cNvPicPr>
          <p:nvPr>
            <p:ph idx="1"/>
          </p:nvPr>
        </p:nvPicPr>
        <p:blipFill>
          <a:blip r:embed="rId2"/>
          <a:stretch>
            <a:fillRect/>
          </a:stretch>
        </p:blipFill>
        <p:spPr>
          <a:xfrm>
            <a:off x="1214437" y="2291556"/>
            <a:ext cx="6715125" cy="3419475"/>
          </a:xfrm>
          <a:prstGeom prst="rect">
            <a:avLst/>
          </a:prstGeom>
        </p:spPr>
      </p:pic>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976E1927-D87B-464D-A959-0A18249270ED}"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06768F81-30AC-43EA-B4FD-703F5A5D126C}"/>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438816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628650" y="672747"/>
            <a:ext cx="7886700" cy="715556"/>
          </a:xfrm>
        </p:spPr>
        <p:txBody>
          <a:bodyPr vert="horz" lIns="91440" tIns="45720" rIns="91440" bIns="45720" rtlCol="0">
            <a:normAutofit/>
          </a:bodyPr>
          <a:lstStyle/>
          <a:p>
            <a:pPr defTabSz="914400"/>
            <a:r>
              <a:rPr lang="en-US" sz="2800" kern="1200">
                <a:solidFill>
                  <a:schemeClr val="bg1"/>
                </a:solidFill>
                <a:latin typeface="+mj-lt"/>
                <a:ea typeface="+mj-ea"/>
                <a:cs typeface="+mj-cs"/>
              </a:rPr>
              <a:t>Results for the combination of visual and tag features</a:t>
            </a:r>
          </a:p>
        </p:txBody>
      </p:sp>
      <p:sp>
        <p:nvSpPr>
          <p:cNvPr id="22" name="Content Placeholder 21">
            <a:extLst>
              <a:ext uri="{FF2B5EF4-FFF2-40B4-BE49-F238E27FC236}">
                <a16:creationId xmlns:a16="http://schemas.microsoft.com/office/drawing/2014/main" id="{B463D4D5-EA1F-4582-992A-3D2EEB1CE19A}"/>
              </a:ext>
            </a:extLst>
          </p:cNvPr>
          <p:cNvSpPr>
            <a:spLocks noGrp="1"/>
          </p:cNvSpPr>
          <p:nvPr>
            <p:ph idx="1"/>
          </p:nvPr>
        </p:nvSpPr>
        <p:spPr>
          <a:xfrm>
            <a:off x="1071562" y="1597390"/>
            <a:ext cx="7000875" cy="870305"/>
          </a:xfrm>
        </p:spPr>
        <p:txBody>
          <a:bodyPr>
            <a:normAutofit/>
          </a:bodyPr>
          <a:lstStyle/>
          <a:p>
            <a:pPr algn="ctr"/>
            <a:endParaRPr lang="en-US" sz="1400"/>
          </a:p>
        </p:txBody>
      </p:sp>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vert="horz" lIns="91440" tIns="45720" rIns="91440" bIns="45720" rtlCol="0">
            <a:normAutofit/>
          </a:bodyPr>
          <a:lstStyle/>
          <a:p>
            <a:pPr defTabSz="914400">
              <a:spcAft>
                <a:spcPts val="600"/>
              </a:spcAft>
            </a:pPr>
            <a:fld id="{250DACB7-BC7D-407A-8A51-F0114C307FD7}" type="datetime1">
              <a:rPr lang="en-US" sz="1000" smtClean="0">
                <a:solidFill>
                  <a:prstClr val="black">
                    <a:tint val="75000"/>
                  </a:prstClr>
                </a:solidFill>
              </a:rPr>
              <a:t>7/17/2019</a:t>
            </a:fld>
            <a:endParaRPr lang="en-US" sz="1000">
              <a:solidFill>
                <a:prstClr val="black">
                  <a:tint val="75000"/>
                </a:prstClr>
              </a:solidFill>
            </a:endParaRPr>
          </a:p>
        </p:txBody>
      </p:sp>
      <p:sp>
        <p:nvSpPr>
          <p:cNvPr id="3" name="Footer Placeholder 2">
            <a:extLst>
              <a:ext uri="{FF2B5EF4-FFF2-40B4-BE49-F238E27FC236}">
                <a16:creationId xmlns:a16="http://schemas.microsoft.com/office/drawing/2014/main" id="{C9FE17DE-17CB-40DB-B5D5-C656A65490ED}"/>
              </a:ext>
            </a:extLst>
          </p:cNvPr>
          <p:cNvSpPr>
            <a:spLocks noGrp="1"/>
          </p:cNvSpPr>
          <p:nvPr>
            <p:ph type="ftr" sz="quarter" idx="11"/>
          </p:nvPr>
        </p:nvSpPr>
        <p:spPr/>
        <p:txBody>
          <a:bodyPr/>
          <a:lstStyle/>
          <a:p>
            <a:r>
              <a:rPr lang="en-US"/>
              <a:t>Ashwini Tonge</a:t>
            </a:r>
            <a:endParaRPr lang="en-US" dirty="0"/>
          </a:p>
        </p:txBody>
      </p:sp>
      <p:pic>
        <p:nvPicPr>
          <p:cNvPr id="20" name="Content Placeholder 5">
            <a:extLst>
              <a:ext uri="{FF2B5EF4-FFF2-40B4-BE49-F238E27FC236}">
                <a16:creationId xmlns:a16="http://schemas.microsoft.com/office/drawing/2014/main" id="{1F275C5D-BAFA-4008-BDBB-E58A8F8D6B8A}"/>
              </a:ext>
            </a:extLst>
          </p:cNvPr>
          <p:cNvPicPr>
            <a:picLocks noChangeAspect="1"/>
          </p:cNvPicPr>
          <p:nvPr/>
        </p:nvPicPr>
        <p:blipFill>
          <a:blip r:embed="rId2"/>
          <a:stretch>
            <a:fillRect/>
          </a:stretch>
        </p:blipFill>
        <p:spPr>
          <a:xfrm>
            <a:off x="159142" y="2800099"/>
            <a:ext cx="8674493" cy="1257801"/>
          </a:xfrm>
          <a:prstGeom prst="rect">
            <a:avLst/>
          </a:prstGeom>
        </p:spPr>
      </p:pic>
    </p:spTree>
    <p:extLst>
      <p:ext uri="{BB962C8B-B14F-4D97-AF65-F5344CB8AC3E}">
        <p14:creationId xmlns:p14="http://schemas.microsoft.com/office/powerpoint/2010/main" val="3675461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Tag Frequency</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1727BDC7-1A34-4184-B255-83FE7D9041F6}"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56D7AB9F-0B9E-4DC5-91A6-BCEA0DF35312}"/>
              </a:ext>
            </a:extLst>
          </p:cNvPr>
          <p:cNvSpPr>
            <a:spLocks noGrp="1"/>
          </p:cNvSpPr>
          <p:nvPr>
            <p:ph type="ftr" sz="quarter" idx="11"/>
          </p:nvPr>
        </p:nvSpPr>
        <p:spPr/>
        <p:txBody>
          <a:bodyPr/>
          <a:lstStyle/>
          <a:p>
            <a:r>
              <a:rPr lang="en-US"/>
              <a:t>Ashwini Tonge</a:t>
            </a:r>
            <a:endParaRPr lang="en-US" dirty="0"/>
          </a:p>
        </p:txBody>
      </p:sp>
      <p:pic>
        <p:nvPicPr>
          <p:cNvPr id="3" name="Picture 2">
            <a:extLst>
              <a:ext uri="{FF2B5EF4-FFF2-40B4-BE49-F238E27FC236}">
                <a16:creationId xmlns:a16="http://schemas.microsoft.com/office/drawing/2014/main" id="{CCAE9B3C-9592-4A5C-894E-7CA61AAD5C28}"/>
              </a:ext>
            </a:extLst>
          </p:cNvPr>
          <p:cNvPicPr>
            <a:picLocks noChangeAspect="1"/>
          </p:cNvPicPr>
          <p:nvPr/>
        </p:nvPicPr>
        <p:blipFill>
          <a:blip r:embed="rId2"/>
          <a:stretch>
            <a:fillRect/>
          </a:stretch>
        </p:blipFill>
        <p:spPr>
          <a:xfrm>
            <a:off x="482600" y="2195673"/>
            <a:ext cx="8178799" cy="3353307"/>
          </a:xfrm>
          <a:prstGeom prst="rect">
            <a:avLst/>
          </a:prstGeom>
        </p:spPr>
      </p:pic>
    </p:spTree>
    <p:extLst>
      <p:ext uri="{BB962C8B-B14F-4D97-AF65-F5344CB8AC3E}">
        <p14:creationId xmlns:p14="http://schemas.microsoft.com/office/powerpoint/2010/main" val="24660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EFA-918F-4936-984E-47379CDCFA53}"/>
              </a:ext>
            </a:extLst>
          </p:cNvPr>
          <p:cNvSpPr>
            <a:spLocks noGrp="1"/>
          </p:cNvSpPr>
          <p:nvPr>
            <p:ph type="title"/>
          </p:nvPr>
        </p:nvSpPr>
        <p:spPr>
          <a:xfrm>
            <a:off x="526026" y="138584"/>
            <a:ext cx="8229600" cy="857752"/>
          </a:xfrm>
        </p:spPr>
        <p:txBody>
          <a:bodyPr>
            <a:normAutofit fontScale="90000"/>
          </a:bodyPr>
          <a:lstStyle/>
          <a:p>
            <a:r>
              <a:rPr lang="en-US" sz="3600" dirty="0">
                <a:solidFill>
                  <a:schemeClr val="bg1">
                    <a:lumMod val="85000"/>
                  </a:schemeClr>
                </a:solidFill>
              </a:rPr>
              <a:t>The Importance of Image Privacy Prediction</a:t>
            </a:r>
            <a:br>
              <a:rPr lang="en-US" dirty="0">
                <a:solidFill>
                  <a:schemeClr val="bg1">
                    <a:lumMod val="85000"/>
                  </a:schemeClr>
                </a:solidFill>
              </a:rPr>
            </a:br>
            <a:endParaRPr lang="en-US" dirty="0">
              <a:solidFill>
                <a:schemeClr val="bg1">
                  <a:lumMod val="85000"/>
                </a:schemeClr>
              </a:solidFill>
            </a:endParaRPr>
          </a:p>
        </p:txBody>
      </p:sp>
      <p:sp>
        <p:nvSpPr>
          <p:cNvPr id="3" name="Content Placeholder 2">
            <a:extLst>
              <a:ext uri="{FF2B5EF4-FFF2-40B4-BE49-F238E27FC236}">
                <a16:creationId xmlns:a16="http://schemas.microsoft.com/office/drawing/2014/main" id="{B1C87283-8349-42BC-8050-8DEAC4F3B44F}"/>
              </a:ext>
            </a:extLst>
          </p:cNvPr>
          <p:cNvSpPr>
            <a:spLocks noGrp="1"/>
          </p:cNvSpPr>
          <p:nvPr>
            <p:ph idx="1"/>
          </p:nvPr>
        </p:nvSpPr>
        <p:spPr>
          <a:xfrm>
            <a:off x="457200" y="1143000"/>
            <a:ext cx="8229600" cy="4844845"/>
          </a:xfrm>
        </p:spPr>
        <p:txBody>
          <a:bodyPr>
            <a:noAutofit/>
          </a:bodyPr>
          <a:lstStyle/>
          <a:p>
            <a:r>
              <a:rPr lang="en-US" sz="1800" dirty="0"/>
              <a:t>Identifying private or sensitive content from images is inherently difficult.</a:t>
            </a:r>
          </a:p>
          <a:p>
            <a:pPr lvl="1"/>
            <a:r>
              <a:rPr lang="en-US" sz="1600" dirty="0"/>
              <a:t>owners' personality traits</a:t>
            </a:r>
          </a:p>
          <a:p>
            <a:pPr lvl="1"/>
            <a:r>
              <a:rPr lang="en-US" sz="1600" dirty="0"/>
              <a:t>level of awareness </a:t>
            </a:r>
          </a:p>
          <a:p>
            <a:r>
              <a:rPr lang="en-US" sz="1800" dirty="0"/>
              <a:t>Still, images' privacy is not purely subjective and generic patterns of privacy exist.</a:t>
            </a:r>
          </a:p>
          <a:p>
            <a:r>
              <a:rPr lang="en-US" sz="1800" dirty="0"/>
              <a:t>Researchers showed that generic patterns of images' privacy can be automatically identified when a large set of images are considered for analysis.</a:t>
            </a:r>
          </a:p>
          <a:p>
            <a:r>
              <a:rPr lang="en-US" sz="1800" dirty="0"/>
              <a:t>Researchers investigated binary prediction models based on user tags and image content features such as SIFT (Scale Invariant Feature Transform) and RGB (Red Green Blue) </a:t>
            </a:r>
            <a:r>
              <a:rPr lang="en-US" sz="1800" dirty="0">
                <a:hlinkClick r:id="rId2" action="ppaction://hlinksldjump"/>
              </a:rPr>
              <a:t>(</a:t>
            </a:r>
            <a:r>
              <a:rPr lang="it-IT" sz="1800" dirty="0">
                <a:hlinkClick r:id="rId2" action="ppaction://hlinksldjump"/>
              </a:rPr>
              <a:t>Zerr et al., 2012; Squicciarini, Caragea, and Balakavi, 2014</a:t>
            </a:r>
            <a:r>
              <a:rPr lang="en-US" sz="1800" dirty="0">
                <a:hlinkClick r:id="rId2" action="ppaction://hlinksldjump"/>
              </a:rPr>
              <a:t>)</a:t>
            </a:r>
            <a:r>
              <a:rPr lang="en-US" sz="1800" dirty="0"/>
              <a:t>.</a:t>
            </a:r>
          </a:p>
          <a:p>
            <a:r>
              <a:rPr lang="en-US" sz="1800" dirty="0"/>
              <a:t>More recently, Tran et al. </a:t>
            </a:r>
            <a:r>
              <a:rPr lang="en-US" sz="1800" dirty="0">
                <a:hlinkClick r:id="rId2" action="ppaction://hlinksldjump"/>
              </a:rPr>
              <a:t>(2016 )</a:t>
            </a:r>
            <a:r>
              <a:rPr lang="en-US" sz="1800" dirty="0"/>
              <a:t> explored privacy frameworks that leverage the benefits of Convolutional Neural Networks (CNNs) for object recognition.</a:t>
            </a:r>
          </a:p>
          <a:p>
            <a:r>
              <a:rPr lang="en-US" sz="1800" dirty="0"/>
              <a:t>Intuitively, the objects present in images significantly impact images' privacy.</a:t>
            </a:r>
          </a:p>
        </p:txBody>
      </p:sp>
      <p:sp>
        <p:nvSpPr>
          <p:cNvPr id="7" name="Date Placeholder 6">
            <a:extLst>
              <a:ext uri="{FF2B5EF4-FFF2-40B4-BE49-F238E27FC236}">
                <a16:creationId xmlns:a16="http://schemas.microsoft.com/office/drawing/2014/main" id="{53E58C14-E9B4-4FFA-A511-B16BB744D4F9}"/>
              </a:ext>
            </a:extLst>
          </p:cNvPr>
          <p:cNvSpPr>
            <a:spLocks noGrp="1"/>
          </p:cNvSpPr>
          <p:nvPr>
            <p:ph type="dt" sz="half" idx="10"/>
          </p:nvPr>
        </p:nvSpPr>
        <p:spPr/>
        <p:txBody>
          <a:bodyPr/>
          <a:lstStyle/>
          <a:p>
            <a:fld id="{BEA724D0-E954-4891-B54B-8EEE45E7D3A7}" type="datetime1">
              <a:rPr lang="en-US" smtClean="0"/>
              <a:t>7/17/2019</a:t>
            </a:fld>
            <a:endParaRPr lang="en-US" dirty="0"/>
          </a:p>
        </p:txBody>
      </p:sp>
      <p:sp>
        <p:nvSpPr>
          <p:cNvPr id="4" name="Footer Placeholder 3">
            <a:extLst>
              <a:ext uri="{FF2B5EF4-FFF2-40B4-BE49-F238E27FC236}">
                <a16:creationId xmlns:a16="http://schemas.microsoft.com/office/drawing/2014/main" id="{1625E11E-6BF6-49CA-9016-28971D3FBC95}"/>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353505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0"/>
            <a:ext cx="9783096" cy="744836"/>
          </a:xfrm>
        </p:spPr>
        <p:txBody>
          <a:bodyPr vert="horz" lIns="91440" tIns="45720" rIns="91440" bIns="45720" rtlCol="0" anchor="ctr">
            <a:normAutofit/>
          </a:bodyPr>
          <a:lstStyle/>
          <a:p>
            <a:pPr defTabSz="914400">
              <a:lnSpc>
                <a:spcPct val="90000"/>
              </a:lnSpc>
            </a:pPr>
            <a:r>
              <a:rPr lang="en-US" sz="2800" kern="1200">
                <a:solidFill>
                  <a:schemeClr val="bg1"/>
                </a:solidFill>
                <a:latin typeface="+mj-lt"/>
                <a:ea typeface="+mj-ea"/>
                <a:cs typeface="+mj-cs"/>
              </a:rPr>
              <a:t>Quality Assessment of Recommended Tags</a:t>
            </a:r>
            <a:endParaRPr lang="en-US" sz="2800" kern="1200" dirty="0">
              <a:solidFill>
                <a:schemeClr val="bg1"/>
              </a:solidFill>
              <a:latin typeface="+mj-lt"/>
              <a:ea typeface="+mj-ea"/>
              <a:cs typeface="+mj-cs"/>
            </a:endParaRP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34C8FBAD-30BF-49C5-849A-6F9B317CA59E}"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89A8EDA7-8648-46A4-935A-91CC501A9824}"/>
              </a:ext>
            </a:extLst>
          </p:cNvPr>
          <p:cNvSpPr>
            <a:spLocks noGrp="1"/>
          </p:cNvSpPr>
          <p:nvPr>
            <p:ph type="ftr" sz="quarter" idx="11"/>
          </p:nvPr>
        </p:nvSpPr>
        <p:spPr/>
        <p:txBody>
          <a:bodyPr/>
          <a:lstStyle/>
          <a:p>
            <a:r>
              <a:rPr lang="en-US"/>
              <a:t>Ashwini Tonge</a:t>
            </a:r>
            <a:endParaRPr lang="en-US" dirty="0"/>
          </a:p>
        </p:txBody>
      </p:sp>
      <p:pic>
        <p:nvPicPr>
          <p:cNvPr id="4" name="Picture 3">
            <a:extLst>
              <a:ext uri="{FF2B5EF4-FFF2-40B4-BE49-F238E27FC236}">
                <a16:creationId xmlns:a16="http://schemas.microsoft.com/office/drawing/2014/main" id="{96ABC93A-B57D-438C-8B85-793C9B78ABB6}"/>
              </a:ext>
            </a:extLst>
          </p:cNvPr>
          <p:cNvPicPr>
            <a:picLocks noChangeAspect="1"/>
          </p:cNvPicPr>
          <p:nvPr/>
        </p:nvPicPr>
        <p:blipFill>
          <a:blip r:embed="rId2"/>
          <a:stretch>
            <a:fillRect/>
          </a:stretch>
        </p:blipFill>
        <p:spPr>
          <a:xfrm>
            <a:off x="1587938" y="744837"/>
            <a:ext cx="6277868" cy="3092084"/>
          </a:xfrm>
          <a:prstGeom prst="rect">
            <a:avLst/>
          </a:prstGeom>
        </p:spPr>
      </p:pic>
      <p:pic>
        <p:nvPicPr>
          <p:cNvPr id="5" name="Picture 4">
            <a:extLst>
              <a:ext uri="{FF2B5EF4-FFF2-40B4-BE49-F238E27FC236}">
                <a16:creationId xmlns:a16="http://schemas.microsoft.com/office/drawing/2014/main" id="{4EA4B897-9415-4BC2-8E46-B0F93C1534ED}"/>
              </a:ext>
            </a:extLst>
          </p:cNvPr>
          <p:cNvPicPr>
            <a:picLocks noChangeAspect="1"/>
          </p:cNvPicPr>
          <p:nvPr/>
        </p:nvPicPr>
        <p:blipFill>
          <a:blip r:embed="rId3"/>
          <a:stretch>
            <a:fillRect/>
          </a:stretch>
        </p:blipFill>
        <p:spPr>
          <a:xfrm>
            <a:off x="2268447" y="3836921"/>
            <a:ext cx="4697496" cy="2194175"/>
          </a:xfrm>
          <a:prstGeom prst="rect">
            <a:avLst/>
          </a:prstGeom>
        </p:spPr>
      </p:pic>
    </p:spTree>
    <p:extLst>
      <p:ext uri="{BB962C8B-B14F-4D97-AF65-F5344CB8AC3E}">
        <p14:creationId xmlns:p14="http://schemas.microsoft.com/office/powerpoint/2010/main" val="775049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716605"/>
            <a:ext cx="9783096" cy="744836"/>
          </a:xfrm>
        </p:spPr>
        <p:txBody>
          <a:bodyPr vert="horz" lIns="91440" tIns="45720" rIns="91440" bIns="45720" rtlCol="0" anchor="ctr">
            <a:normAutofit/>
          </a:bodyPr>
          <a:lstStyle/>
          <a:p>
            <a:pPr defTabSz="914400">
              <a:lnSpc>
                <a:spcPct val="90000"/>
              </a:lnSpc>
            </a:pPr>
            <a:r>
              <a:rPr lang="en-US" sz="2800" dirty="0"/>
              <a:t>Impact of Parameters </a:t>
            </a:r>
            <a:r>
              <a:rPr lang="en-US" sz="2800" dirty="0" err="1"/>
              <a:t>k</a:t>
            </a:r>
            <a:r>
              <a:rPr lang="en-US" sz="2800" baseline="-25000" dirty="0" err="1"/>
              <a:t>v</a:t>
            </a:r>
            <a:r>
              <a:rPr lang="en-US" sz="2800" dirty="0"/>
              <a:t> and </a:t>
            </a:r>
            <a:r>
              <a:rPr lang="en-US" sz="2800" dirty="0" err="1"/>
              <a:t>k</a:t>
            </a:r>
            <a:r>
              <a:rPr lang="en-US" sz="2800" baseline="-25000" dirty="0" err="1"/>
              <a:t>p</a:t>
            </a:r>
            <a:endParaRPr lang="en-US" sz="2800" kern="1200" baseline="-25000" dirty="0">
              <a:latin typeface="+mj-lt"/>
              <a:ea typeface="+mj-ea"/>
              <a:cs typeface="+mj-cs"/>
            </a:endParaRP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3BA4A840-ADD8-4B26-9802-0CC5E445EAB5}"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1B371A21-1FD7-4E9E-A34C-05BD12B1AB29}"/>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C47FEDFE-BC39-4F37-B522-D448DF8BB7FC}"/>
              </a:ext>
            </a:extLst>
          </p:cNvPr>
          <p:cNvPicPr>
            <a:picLocks noChangeAspect="1"/>
          </p:cNvPicPr>
          <p:nvPr/>
        </p:nvPicPr>
        <p:blipFill>
          <a:blip r:embed="rId2"/>
          <a:stretch>
            <a:fillRect/>
          </a:stretch>
        </p:blipFill>
        <p:spPr>
          <a:xfrm>
            <a:off x="1947940" y="1571831"/>
            <a:ext cx="5436085" cy="3707688"/>
          </a:xfrm>
          <a:prstGeom prst="rect">
            <a:avLst/>
          </a:prstGeom>
        </p:spPr>
      </p:pic>
    </p:spTree>
    <p:extLst>
      <p:ext uri="{BB962C8B-B14F-4D97-AF65-F5344CB8AC3E}">
        <p14:creationId xmlns:p14="http://schemas.microsoft.com/office/powerpoint/2010/main" val="3626787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716605"/>
            <a:ext cx="9783096" cy="744836"/>
          </a:xfrm>
        </p:spPr>
        <p:txBody>
          <a:bodyPr vert="horz" lIns="91440" tIns="45720" rIns="91440" bIns="45720" rtlCol="0" anchor="ctr">
            <a:normAutofit/>
          </a:bodyPr>
          <a:lstStyle/>
          <a:p>
            <a:pPr defTabSz="914400">
              <a:lnSpc>
                <a:spcPct val="90000"/>
              </a:lnSpc>
            </a:pPr>
            <a:r>
              <a:rPr lang="en-US" sz="2800" dirty="0"/>
              <a:t>Predictions and Error Analysis</a:t>
            </a:r>
            <a:endParaRPr lang="en-US" sz="2800" kern="1200" baseline="-25000" dirty="0">
              <a:latin typeface="+mj-lt"/>
              <a:ea typeface="+mj-ea"/>
              <a:cs typeface="+mj-cs"/>
            </a:endParaRP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CC51DB68-BD98-4C7C-AEE4-855B20AE0278}"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BBD722D7-F824-488A-846F-9BF8C878E7BA}"/>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EEE117C8-DBD8-4780-9DF7-E39A1EF67B27}"/>
              </a:ext>
            </a:extLst>
          </p:cNvPr>
          <p:cNvPicPr>
            <a:picLocks noChangeAspect="1"/>
          </p:cNvPicPr>
          <p:nvPr/>
        </p:nvPicPr>
        <p:blipFill>
          <a:blip r:embed="rId2"/>
          <a:stretch>
            <a:fillRect/>
          </a:stretch>
        </p:blipFill>
        <p:spPr>
          <a:xfrm>
            <a:off x="263013" y="1859205"/>
            <a:ext cx="4692446" cy="2633751"/>
          </a:xfrm>
          <a:prstGeom prst="rect">
            <a:avLst/>
          </a:prstGeom>
        </p:spPr>
      </p:pic>
      <p:pic>
        <p:nvPicPr>
          <p:cNvPr id="5" name="Picture 4">
            <a:extLst>
              <a:ext uri="{FF2B5EF4-FFF2-40B4-BE49-F238E27FC236}">
                <a16:creationId xmlns:a16="http://schemas.microsoft.com/office/drawing/2014/main" id="{58AB19A2-2D75-42F9-AE7A-DA4B614FDC2D}"/>
              </a:ext>
            </a:extLst>
          </p:cNvPr>
          <p:cNvPicPr>
            <a:picLocks noChangeAspect="1"/>
          </p:cNvPicPr>
          <p:nvPr/>
        </p:nvPicPr>
        <p:blipFill>
          <a:blip r:embed="rId3"/>
          <a:stretch>
            <a:fillRect/>
          </a:stretch>
        </p:blipFill>
        <p:spPr>
          <a:xfrm>
            <a:off x="5024285" y="2281194"/>
            <a:ext cx="3997632" cy="1499112"/>
          </a:xfrm>
          <a:prstGeom prst="rect">
            <a:avLst/>
          </a:prstGeom>
        </p:spPr>
      </p:pic>
    </p:spTree>
    <p:extLst>
      <p:ext uri="{BB962C8B-B14F-4D97-AF65-F5344CB8AC3E}">
        <p14:creationId xmlns:p14="http://schemas.microsoft.com/office/powerpoint/2010/main" val="358500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8F2A-348C-4B8B-818B-F04E9694B201}"/>
              </a:ext>
            </a:extLst>
          </p:cNvPr>
          <p:cNvSpPr>
            <a:spLocks noGrp="1"/>
          </p:cNvSpPr>
          <p:nvPr>
            <p:ph type="title"/>
          </p:nvPr>
        </p:nvSpPr>
        <p:spPr>
          <a:xfrm>
            <a:off x="716199" y="-104066"/>
            <a:ext cx="7886700" cy="938381"/>
          </a:xfrm>
        </p:spPr>
        <p:txBody>
          <a:bodyPr>
            <a:normAutofit/>
          </a:bodyPr>
          <a:lstStyle/>
          <a:p>
            <a:r>
              <a:rPr lang="en-US" dirty="0">
                <a:solidFill>
                  <a:schemeClr val="bg1">
                    <a:lumMod val="85000"/>
                  </a:schemeClr>
                </a:solidFill>
              </a:rPr>
              <a:t>Motivation</a:t>
            </a:r>
          </a:p>
        </p:txBody>
      </p:sp>
      <p:sp>
        <p:nvSpPr>
          <p:cNvPr id="7" name="Date Placeholder 6">
            <a:extLst>
              <a:ext uri="{FF2B5EF4-FFF2-40B4-BE49-F238E27FC236}">
                <a16:creationId xmlns:a16="http://schemas.microsoft.com/office/drawing/2014/main" id="{F6A79DF1-4E4A-4FAC-9131-60F124A05977}"/>
              </a:ext>
            </a:extLst>
          </p:cNvPr>
          <p:cNvSpPr>
            <a:spLocks noGrp="1"/>
          </p:cNvSpPr>
          <p:nvPr>
            <p:ph type="dt" sz="half" idx="10"/>
          </p:nvPr>
        </p:nvSpPr>
        <p:spPr/>
        <p:txBody>
          <a:bodyPr/>
          <a:lstStyle/>
          <a:p>
            <a:fld id="{08ECB177-1E72-473B-BD08-3201EE38069D}" type="datetime1">
              <a:rPr lang="en-US" smtClean="0"/>
              <a:t>7/17/2019</a:t>
            </a:fld>
            <a:endParaRPr lang="en-US" dirty="0"/>
          </a:p>
        </p:txBody>
      </p:sp>
      <p:sp>
        <p:nvSpPr>
          <p:cNvPr id="3" name="Footer Placeholder 2">
            <a:extLst>
              <a:ext uri="{FF2B5EF4-FFF2-40B4-BE49-F238E27FC236}">
                <a16:creationId xmlns:a16="http://schemas.microsoft.com/office/drawing/2014/main" id="{5BEBBEE3-A19C-49B6-B94A-0DE59DEB9401}"/>
              </a:ext>
            </a:extLst>
          </p:cNvPr>
          <p:cNvSpPr>
            <a:spLocks noGrp="1"/>
          </p:cNvSpPr>
          <p:nvPr>
            <p:ph type="ftr" sz="quarter" idx="11"/>
          </p:nvPr>
        </p:nvSpPr>
        <p:spPr/>
        <p:txBody>
          <a:bodyPr/>
          <a:lstStyle/>
          <a:p>
            <a:r>
              <a:rPr lang="en-US"/>
              <a:t>Ashwini Tonge</a:t>
            </a:r>
            <a:endParaRPr lang="en-US" dirty="0"/>
          </a:p>
        </p:txBody>
      </p:sp>
      <p:pic>
        <p:nvPicPr>
          <p:cNvPr id="8" name="Picture 7">
            <a:extLst>
              <a:ext uri="{FF2B5EF4-FFF2-40B4-BE49-F238E27FC236}">
                <a16:creationId xmlns:a16="http://schemas.microsoft.com/office/drawing/2014/main" id="{AF052BA4-51D4-49CE-872B-8E561DB6BF1D}"/>
              </a:ext>
            </a:extLst>
          </p:cNvPr>
          <p:cNvPicPr>
            <a:picLocks noChangeAspect="1"/>
          </p:cNvPicPr>
          <p:nvPr/>
        </p:nvPicPr>
        <p:blipFill>
          <a:blip r:embed="rId2"/>
          <a:stretch>
            <a:fillRect/>
          </a:stretch>
        </p:blipFill>
        <p:spPr>
          <a:xfrm>
            <a:off x="1379127" y="1370012"/>
            <a:ext cx="6000189" cy="3978735"/>
          </a:xfrm>
          <a:prstGeom prst="rect">
            <a:avLst/>
          </a:prstGeom>
        </p:spPr>
      </p:pic>
    </p:spTree>
    <p:extLst>
      <p:ext uri="{BB962C8B-B14F-4D97-AF65-F5344CB8AC3E}">
        <p14:creationId xmlns:p14="http://schemas.microsoft.com/office/powerpoint/2010/main" val="3179164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normAutofit/>
          </a:bodyPr>
          <a:lstStyle/>
          <a:p>
            <a:r>
              <a:rPr lang="en-US" dirty="0">
                <a:solidFill>
                  <a:schemeClr val="bg1">
                    <a:lumMod val="85000"/>
                  </a:schemeClr>
                </a:solidFill>
              </a:rPr>
              <a:t>Privacy-aware Tag Recommendation</a:t>
            </a:r>
          </a:p>
        </p:txBody>
      </p:sp>
      <p:sp>
        <p:nvSpPr>
          <p:cNvPr id="3" name="Content Placeholder 2">
            <a:extLst>
              <a:ext uri="{FF2B5EF4-FFF2-40B4-BE49-F238E27FC236}">
                <a16:creationId xmlns:a16="http://schemas.microsoft.com/office/drawing/2014/main" id="{1BC1D4FB-F4F1-437F-82F3-B13202BD57A8}"/>
              </a:ext>
            </a:extLst>
          </p:cNvPr>
          <p:cNvSpPr>
            <a:spLocks noGrp="1"/>
          </p:cNvSpPr>
          <p:nvPr>
            <p:ph idx="1"/>
          </p:nvPr>
        </p:nvSpPr>
        <p:spPr>
          <a:xfrm>
            <a:off x="514050" y="930330"/>
            <a:ext cx="8172750" cy="4946595"/>
          </a:xfrm>
        </p:spPr>
        <p:txBody>
          <a:bodyPr>
            <a:normAutofit/>
          </a:bodyPr>
          <a:lstStyle/>
          <a:p>
            <a:r>
              <a:rPr lang="en-US" sz="2400" dirty="0"/>
              <a:t>Our approach draws ideas from collaborative filtering (CF).</a:t>
            </a:r>
          </a:p>
          <a:p>
            <a:r>
              <a:rPr lang="en-US" sz="2400" dirty="0"/>
              <a:t>The analogy with conventional CF methods is that images correspond to users and tags correspond to items.</a:t>
            </a:r>
          </a:p>
          <a:p>
            <a:r>
              <a:rPr lang="en-US" sz="2400" dirty="0"/>
              <a:t>Base our models on the assumption that privacy-aware similar images possess similar tags.</a:t>
            </a:r>
          </a:p>
          <a:p>
            <a:r>
              <a:rPr lang="en-US" sz="2400" dirty="0"/>
              <a:t>Images can be represented using two different views or feature types:</a:t>
            </a:r>
          </a:p>
          <a:p>
            <a:pPr lvl="1"/>
            <a:r>
              <a:rPr lang="en-US" sz="2000" dirty="0"/>
              <a:t>image visual content</a:t>
            </a:r>
          </a:p>
          <a:p>
            <a:pPr lvl="1"/>
            <a:r>
              <a:rPr lang="en-US" sz="2000" dirty="0"/>
              <a:t>image tags</a:t>
            </a:r>
          </a:p>
          <a:p>
            <a:endParaRPr lang="en-US" dirty="0"/>
          </a:p>
          <a:p>
            <a:pPr marL="0" indent="0">
              <a:buNone/>
            </a:pPr>
            <a:endParaRPr lang="en-US" dirty="0"/>
          </a:p>
          <a:p>
            <a:endParaRPr lang="en-US" dirty="0"/>
          </a:p>
          <a:p>
            <a:pPr marL="0" indent="0">
              <a:buNone/>
            </a:pPr>
            <a:endParaRPr lang="en-US" sz="2400" dirty="0"/>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7684E33D-7D51-4079-8C80-4D2BAF9C45FB}" type="datetime1">
              <a:rPr lang="en-US" smtClean="0"/>
              <a:t>7/17/2019</a:t>
            </a:fld>
            <a:endParaRPr lang="en-US" dirty="0"/>
          </a:p>
        </p:txBody>
      </p:sp>
      <p:sp>
        <p:nvSpPr>
          <p:cNvPr id="4" name="Footer Placeholder 3">
            <a:extLst>
              <a:ext uri="{FF2B5EF4-FFF2-40B4-BE49-F238E27FC236}">
                <a16:creationId xmlns:a16="http://schemas.microsoft.com/office/drawing/2014/main" id="{6EC2724F-4640-4676-8F54-EF4BA9FDA781}"/>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1467969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lstStyle/>
          <a:p>
            <a:r>
              <a:rPr lang="en-US" dirty="0">
                <a:solidFill>
                  <a:schemeClr val="bg1">
                    <a:lumMod val="85000"/>
                  </a:schemeClr>
                </a:solidFill>
              </a:rPr>
              <a:t>Algorithm Illustration - I</a:t>
            </a:r>
          </a:p>
        </p:txBody>
      </p:sp>
      <p:sp>
        <p:nvSpPr>
          <p:cNvPr id="3" name="Content Placeholder 2">
            <a:extLst>
              <a:ext uri="{FF2B5EF4-FFF2-40B4-BE49-F238E27FC236}">
                <a16:creationId xmlns:a16="http://schemas.microsoft.com/office/drawing/2014/main" id="{1BC1D4FB-F4F1-437F-82F3-B13202BD57A8}"/>
              </a:ext>
            </a:extLst>
          </p:cNvPr>
          <p:cNvSpPr>
            <a:spLocks noGrp="1"/>
          </p:cNvSpPr>
          <p:nvPr>
            <p:ph idx="1"/>
          </p:nvPr>
        </p:nvSpPr>
        <p:spPr>
          <a:xfrm>
            <a:off x="514050" y="930330"/>
            <a:ext cx="8172750" cy="4946595"/>
          </a:xfrm>
        </p:spPr>
        <p:txBody>
          <a:bodyPr>
            <a:normAutofit/>
          </a:bodyPr>
          <a:lstStyle/>
          <a:p>
            <a:pPr marL="0" indent="0">
              <a:buNone/>
            </a:pPr>
            <a:endParaRPr lang="en-US"/>
          </a:p>
          <a:p>
            <a:endParaRPr lang="en-US"/>
          </a:p>
          <a:p>
            <a:endParaRPr lang="en-US"/>
          </a:p>
          <a:p>
            <a:pPr marL="0" indent="0">
              <a:buNone/>
            </a:pPr>
            <a:endParaRPr lang="en-US" sz="2400" dirty="0"/>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7C02F42B-D250-47AF-ACA4-51326137127B}" type="datetime1">
              <a:rPr lang="en-US" smtClean="0"/>
              <a:t>7/17/2019</a:t>
            </a:fld>
            <a:endParaRPr lang="en-US" dirty="0"/>
          </a:p>
        </p:txBody>
      </p:sp>
      <p:sp>
        <p:nvSpPr>
          <p:cNvPr id="4" name="Footer Placeholder 3">
            <a:extLst>
              <a:ext uri="{FF2B5EF4-FFF2-40B4-BE49-F238E27FC236}">
                <a16:creationId xmlns:a16="http://schemas.microsoft.com/office/drawing/2014/main" id="{03554034-8146-49BD-B870-771C5BAA6CEF}"/>
              </a:ext>
            </a:extLst>
          </p:cNvPr>
          <p:cNvSpPr>
            <a:spLocks noGrp="1"/>
          </p:cNvSpPr>
          <p:nvPr>
            <p:ph type="ftr" sz="quarter" idx="11"/>
          </p:nvPr>
        </p:nvSpPr>
        <p:spPr/>
        <p:txBody>
          <a:bodyPr/>
          <a:lstStyle/>
          <a:p>
            <a:r>
              <a:rPr lang="en-US"/>
              <a:t>Ashwini Tonge</a:t>
            </a:r>
            <a:endParaRPr lang="en-US" dirty="0"/>
          </a:p>
        </p:txBody>
      </p:sp>
      <p:pic>
        <p:nvPicPr>
          <p:cNvPr id="8" name="Picture 7">
            <a:extLst>
              <a:ext uri="{FF2B5EF4-FFF2-40B4-BE49-F238E27FC236}">
                <a16:creationId xmlns:a16="http://schemas.microsoft.com/office/drawing/2014/main" id="{B42E25AF-0426-487B-8E9D-8983CF7F0C85}"/>
              </a:ext>
            </a:extLst>
          </p:cNvPr>
          <p:cNvPicPr>
            <a:picLocks noChangeAspect="1"/>
          </p:cNvPicPr>
          <p:nvPr/>
        </p:nvPicPr>
        <p:blipFill>
          <a:blip r:embed="rId2"/>
          <a:stretch>
            <a:fillRect/>
          </a:stretch>
        </p:blipFill>
        <p:spPr>
          <a:xfrm>
            <a:off x="304800" y="809625"/>
            <a:ext cx="8534400" cy="5238750"/>
          </a:xfrm>
          <a:prstGeom prst="rect">
            <a:avLst/>
          </a:prstGeom>
        </p:spPr>
      </p:pic>
    </p:spTree>
    <p:extLst>
      <p:ext uri="{BB962C8B-B14F-4D97-AF65-F5344CB8AC3E}">
        <p14:creationId xmlns:p14="http://schemas.microsoft.com/office/powerpoint/2010/main" val="2687777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79156-AC9C-4371-8992-25DDA69A5075}"/>
              </a:ext>
            </a:extLst>
          </p:cNvPr>
          <p:cNvSpPr>
            <a:spLocks noGrp="1"/>
          </p:cNvSpPr>
          <p:nvPr>
            <p:ph type="title"/>
          </p:nvPr>
        </p:nvSpPr>
        <p:spPr>
          <a:xfrm>
            <a:off x="457200" y="-137911"/>
            <a:ext cx="8229600" cy="945301"/>
          </a:xfrm>
        </p:spPr>
        <p:txBody>
          <a:bodyPr/>
          <a:lstStyle/>
          <a:p>
            <a:r>
              <a:rPr lang="en-US" dirty="0">
                <a:solidFill>
                  <a:schemeClr val="bg1">
                    <a:lumMod val="85000"/>
                  </a:schemeClr>
                </a:solidFill>
              </a:rPr>
              <a:t>Algorithm Illustration - II</a:t>
            </a:r>
          </a:p>
        </p:txBody>
      </p:sp>
      <p:sp>
        <p:nvSpPr>
          <p:cNvPr id="3" name="Content Placeholder 2">
            <a:extLst>
              <a:ext uri="{FF2B5EF4-FFF2-40B4-BE49-F238E27FC236}">
                <a16:creationId xmlns:a16="http://schemas.microsoft.com/office/drawing/2014/main" id="{1BC1D4FB-F4F1-437F-82F3-B13202BD57A8}"/>
              </a:ext>
            </a:extLst>
          </p:cNvPr>
          <p:cNvSpPr>
            <a:spLocks noGrp="1"/>
          </p:cNvSpPr>
          <p:nvPr>
            <p:ph idx="1"/>
          </p:nvPr>
        </p:nvSpPr>
        <p:spPr>
          <a:xfrm>
            <a:off x="514050" y="930330"/>
            <a:ext cx="8172750" cy="4946595"/>
          </a:xfrm>
        </p:spPr>
        <p:txBody>
          <a:bodyPr>
            <a:normAutofit/>
          </a:bodyPr>
          <a:lstStyle/>
          <a:p>
            <a:pPr marL="0" indent="0">
              <a:buNone/>
            </a:pPr>
            <a:endParaRPr lang="en-US" dirty="0"/>
          </a:p>
          <a:p>
            <a:endParaRPr lang="en-US" dirty="0"/>
          </a:p>
          <a:p>
            <a:endParaRPr lang="en-US" dirty="0"/>
          </a:p>
          <a:p>
            <a:pPr marL="0" indent="0">
              <a:buNone/>
            </a:pPr>
            <a:endParaRPr lang="en-US" sz="2400" dirty="0"/>
          </a:p>
        </p:txBody>
      </p:sp>
      <p:sp>
        <p:nvSpPr>
          <p:cNvPr id="7" name="Date Placeholder 6">
            <a:extLst>
              <a:ext uri="{FF2B5EF4-FFF2-40B4-BE49-F238E27FC236}">
                <a16:creationId xmlns:a16="http://schemas.microsoft.com/office/drawing/2014/main" id="{065894D4-93EC-434D-AFD1-01CF1B94CC85}"/>
              </a:ext>
            </a:extLst>
          </p:cNvPr>
          <p:cNvSpPr>
            <a:spLocks noGrp="1"/>
          </p:cNvSpPr>
          <p:nvPr>
            <p:ph type="dt" sz="half" idx="10"/>
          </p:nvPr>
        </p:nvSpPr>
        <p:spPr/>
        <p:txBody>
          <a:bodyPr/>
          <a:lstStyle/>
          <a:p>
            <a:fld id="{9F7001D7-5542-456A-8536-893F1A062F74}" type="datetime1">
              <a:rPr lang="en-US" smtClean="0"/>
              <a:t>7/17/2019</a:t>
            </a:fld>
            <a:endParaRPr lang="en-US" dirty="0"/>
          </a:p>
        </p:txBody>
      </p:sp>
      <p:sp>
        <p:nvSpPr>
          <p:cNvPr id="4" name="Footer Placeholder 3">
            <a:extLst>
              <a:ext uri="{FF2B5EF4-FFF2-40B4-BE49-F238E27FC236}">
                <a16:creationId xmlns:a16="http://schemas.microsoft.com/office/drawing/2014/main" id="{916764D1-560A-4A7D-8464-A8CE01AEC2BB}"/>
              </a:ext>
            </a:extLst>
          </p:cNvPr>
          <p:cNvSpPr>
            <a:spLocks noGrp="1"/>
          </p:cNvSpPr>
          <p:nvPr>
            <p:ph type="ftr" sz="quarter" idx="11"/>
          </p:nvPr>
        </p:nvSpPr>
        <p:spPr/>
        <p:txBody>
          <a:bodyPr/>
          <a:lstStyle/>
          <a:p>
            <a:r>
              <a:rPr lang="en-US"/>
              <a:t>Ashwini Tonge</a:t>
            </a:r>
            <a:endParaRPr lang="en-US" dirty="0"/>
          </a:p>
        </p:txBody>
      </p:sp>
      <p:pic>
        <p:nvPicPr>
          <p:cNvPr id="8" name="Picture 7">
            <a:extLst>
              <a:ext uri="{FF2B5EF4-FFF2-40B4-BE49-F238E27FC236}">
                <a16:creationId xmlns:a16="http://schemas.microsoft.com/office/drawing/2014/main" id="{A05E2354-C2F8-4551-B8CC-656D11588E48}"/>
              </a:ext>
            </a:extLst>
          </p:cNvPr>
          <p:cNvPicPr>
            <a:picLocks noChangeAspect="1"/>
          </p:cNvPicPr>
          <p:nvPr/>
        </p:nvPicPr>
        <p:blipFill>
          <a:blip r:embed="rId2"/>
          <a:stretch>
            <a:fillRect/>
          </a:stretch>
        </p:blipFill>
        <p:spPr>
          <a:xfrm>
            <a:off x="285750" y="1781175"/>
            <a:ext cx="8572500" cy="3295650"/>
          </a:xfrm>
          <a:prstGeom prst="rect">
            <a:avLst/>
          </a:prstGeom>
        </p:spPr>
      </p:pic>
    </p:spTree>
    <p:extLst>
      <p:ext uri="{BB962C8B-B14F-4D97-AF65-F5344CB8AC3E}">
        <p14:creationId xmlns:p14="http://schemas.microsoft.com/office/powerpoint/2010/main" val="3874782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57200" y="0"/>
            <a:ext cx="8229600" cy="703473"/>
          </a:xfrm>
        </p:spPr>
        <p:txBody>
          <a:bodyPr>
            <a:normAutofit/>
          </a:bodyPr>
          <a:lstStyle/>
          <a:p>
            <a:r>
              <a:rPr lang="en-US" dirty="0">
                <a:solidFill>
                  <a:schemeClr val="bg1">
                    <a:lumMod val="85000"/>
                  </a:schemeClr>
                </a:solidFill>
              </a:rPr>
              <a:t>Dataset</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a:lstStyle/>
          <a:p>
            <a:fld id="{00F030CE-177A-4E4D-AD15-3F4C710760DB}" type="datetime1">
              <a:rPr lang="en-US" smtClean="0"/>
              <a:t>7/17/2019</a:t>
            </a:fld>
            <a:endParaRPr lang="en-US" dirty="0"/>
          </a:p>
        </p:txBody>
      </p:sp>
      <p:sp>
        <p:nvSpPr>
          <p:cNvPr id="3" name="Footer Placeholder 2">
            <a:extLst>
              <a:ext uri="{FF2B5EF4-FFF2-40B4-BE49-F238E27FC236}">
                <a16:creationId xmlns:a16="http://schemas.microsoft.com/office/drawing/2014/main" id="{13D7085C-6004-4DB7-B5A3-96A6AD042CD3}"/>
              </a:ext>
            </a:extLst>
          </p:cNvPr>
          <p:cNvSpPr>
            <a:spLocks noGrp="1"/>
          </p:cNvSpPr>
          <p:nvPr>
            <p:ph type="ftr" sz="quarter" idx="11"/>
          </p:nvPr>
        </p:nvSpPr>
        <p:spPr/>
        <p:txBody>
          <a:bodyPr/>
          <a:lstStyle/>
          <a:p>
            <a:r>
              <a:rPr lang="en-US"/>
              <a:t>Ashwini Tonge</a:t>
            </a:r>
            <a:endParaRPr lang="en-US" dirty="0"/>
          </a:p>
        </p:txBody>
      </p:sp>
      <p:pic>
        <p:nvPicPr>
          <p:cNvPr id="4" name="Picture 3">
            <a:extLst>
              <a:ext uri="{FF2B5EF4-FFF2-40B4-BE49-F238E27FC236}">
                <a16:creationId xmlns:a16="http://schemas.microsoft.com/office/drawing/2014/main" id="{8E7D51AA-B5C7-4263-B0BF-860737FE9B05}"/>
              </a:ext>
            </a:extLst>
          </p:cNvPr>
          <p:cNvPicPr>
            <a:picLocks noChangeAspect="1"/>
          </p:cNvPicPr>
          <p:nvPr/>
        </p:nvPicPr>
        <p:blipFill>
          <a:blip r:embed="rId2"/>
          <a:stretch>
            <a:fillRect/>
          </a:stretch>
        </p:blipFill>
        <p:spPr>
          <a:xfrm>
            <a:off x="214312" y="862277"/>
            <a:ext cx="8715375" cy="1333500"/>
          </a:xfrm>
          <a:prstGeom prst="rect">
            <a:avLst/>
          </a:prstGeom>
        </p:spPr>
      </p:pic>
      <p:sp>
        <p:nvSpPr>
          <p:cNvPr id="5" name="TextBox 4">
            <a:extLst>
              <a:ext uri="{FF2B5EF4-FFF2-40B4-BE49-F238E27FC236}">
                <a16:creationId xmlns:a16="http://schemas.microsoft.com/office/drawing/2014/main" id="{A78A34E2-7578-48F2-92DA-94F4F129E32A}"/>
              </a:ext>
            </a:extLst>
          </p:cNvPr>
          <p:cNvSpPr txBox="1"/>
          <p:nvPr/>
        </p:nvSpPr>
        <p:spPr>
          <a:xfrm>
            <a:off x="412955" y="2508162"/>
            <a:ext cx="819848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For each image I in I</a:t>
            </a:r>
            <a:r>
              <a:rPr lang="en-US" baseline="30000" dirty="0"/>
              <a:t>E</a:t>
            </a:r>
            <a:r>
              <a:rPr lang="en-US" dirty="0"/>
              <a:t>, we randomly split its set of tags into two subsets.</a:t>
            </a:r>
          </a:p>
          <a:p>
            <a:pPr marL="742950" lvl="1" indent="-285750">
              <a:buFont typeface="Arial" panose="020B0604020202020204" pitchFamily="34" charset="0"/>
              <a:buChar char="•"/>
            </a:pPr>
            <a:r>
              <a:rPr lang="en-US" dirty="0"/>
              <a:t>Visible</a:t>
            </a:r>
          </a:p>
          <a:p>
            <a:pPr marL="742950" lvl="1" indent="-285750">
              <a:buFont typeface="Arial" panose="020B0604020202020204" pitchFamily="34" charset="0"/>
              <a:buChar char="•"/>
            </a:pPr>
            <a:r>
              <a:rPr lang="en-US" dirty="0"/>
              <a:t>hidden.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visible</a:t>
            </a:r>
            <a:r>
              <a:rPr lang="en-US" dirty="0"/>
              <a:t> subset is used to compute the similarity between the visible subset of the target image I in IE with the original set of tags of images in 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hidden</a:t>
            </a:r>
            <a:r>
              <a:rPr lang="en-US" dirty="0"/>
              <a:t> subset is considered as gold standard for the evaluation of recommended tags. </a:t>
            </a:r>
          </a:p>
        </p:txBody>
      </p:sp>
    </p:spTree>
    <p:extLst>
      <p:ext uri="{BB962C8B-B14F-4D97-AF65-F5344CB8AC3E}">
        <p14:creationId xmlns:p14="http://schemas.microsoft.com/office/powerpoint/2010/main" val="3323434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57200" y="0"/>
            <a:ext cx="8229600" cy="703473"/>
          </a:xfrm>
        </p:spPr>
        <p:txBody>
          <a:bodyPr>
            <a:normAutofit/>
          </a:bodyPr>
          <a:lstStyle/>
          <a:p>
            <a:r>
              <a:rPr lang="en-US" dirty="0">
                <a:solidFill>
                  <a:schemeClr val="bg1">
                    <a:lumMod val="85000"/>
                  </a:schemeClr>
                </a:solidFill>
              </a:rPr>
              <a:t>Experiments and Results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a:lstStyle/>
          <a:p>
            <a:fld id="{D017FB66-B2C5-49BC-BA91-1F3D3520DFDF}" type="datetime1">
              <a:rPr lang="en-US" smtClean="0"/>
              <a:t>7/17/2019</a:t>
            </a:fld>
            <a:endParaRPr lang="en-US" dirty="0"/>
          </a:p>
        </p:txBody>
      </p:sp>
      <p:sp>
        <p:nvSpPr>
          <p:cNvPr id="3" name="Footer Placeholder 2">
            <a:extLst>
              <a:ext uri="{FF2B5EF4-FFF2-40B4-BE49-F238E27FC236}">
                <a16:creationId xmlns:a16="http://schemas.microsoft.com/office/drawing/2014/main" id="{6504E232-7A98-4939-8B23-22EC2ADE248A}"/>
              </a:ext>
            </a:extLst>
          </p:cNvPr>
          <p:cNvSpPr>
            <a:spLocks noGrp="1"/>
          </p:cNvSpPr>
          <p:nvPr>
            <p:ph type="ftr" sz="quarter" idx="11"/>
          </p:nvPr>
        </p:nvSpPr>
        <p:spPr/>
        <p:txBody>
          <a:bodyPr/>
          <a:lstStyle/>
          <a:p>
            <a:r>
              <a:rPr lang="en-US"/>
              <a:t>Ashwini Tonge</a:t>
            </a:r>
            <a:endParaRPr lang="en-US" dirty="0"/>
          </a:p>
        </p:txBody>
      </p:sp>
      <p:sp>
        <p:nvSpPr>
          <p:cNvPr id="5" name="TextBox 4">
            <a:extLst>
              <a:ext uri="{FF2B5EF4-FFF2-40B4-BE49-F238E27FC236}">
                <a16:creationId xmlns:a16="http://schemas.microsoft.com/office/drawing/2014/main" id="{A78A34E2-7578-48F2-92DA-94F4F129E32A}"/>
              </a:ext>
            </a:extLst>
          </p:cNvPr>
          <p:cNvSpPr txBox="1"/>
          <p:nvPr/>
        </p:nvSpPr>
        <p:spPr>
          <a:xfrm>
            <a:off x="472759" y="1028343"/>
            <a:ext cx="819848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quality of recommended tags is determined by: </a:t>
            </a:r>
          </a:p>
          <a:p>
            <a:pPr marL="800100" lvl="1" indent="-342900">
              <a:buFont typeface="+mj-lt"/>
              <a:buAutoNum type="arabicPeriod"/>
            </a:pPr>
            <a:r>
              <a:rPr lang="en-US" dirty="0"/>
              <a:t>Whether these tags hint to specific image privacy settings.</a:t>
            </a:r>
          </a:p>
          <a:p>
            <a:pPr marL="800100" lvl="1" indent="-342900">
              <a:buFont typeface="+mj-lt"/>
              <a:buAutoNum type="arabicPeriod"/>
            </a:pPr>
            <a:r>
              <a:rPr lang="en-US" dirty="0"/>
              <a:t>Whether these tags are good enough to describe the content of an image. </a:t>
            </a:r>
          </a:p>
          <a:p>
            <a:pPr lvl="1"/>
            <a:endParaRPr lang="en-US" dirty="0"/>
          </a:p>
          <a:p>
            <a:pPr lvl="1"/>
            <a:endParaRPr lang="en-US" dirty="0"/>
          </a:p>
          <a:p>
            <a:pPr marL="285750" indent="-285750">
              <a:buFont typeface="Arial" panose="020B0604020202020204" pitchFamily="34" charset="0"/>
              <a:buChar char="•"/>
            </a:pPr>
            <a:r>
              <a:rPr lang="en-US" dirty="0"/>
              <a:t>We adopt two evaluation mechanisms: </a:t>
            </a:r>
          </a:p>
          <a:p>
            <a:pPr marL="742950" lvl="1" indent="-285750">
              <a:buFont typeface="Arial" panose="020B0604020202020204" pitchFamily="34" charset="0"/>
              <a:buChar char="•"/>
            </a:pPr>
            <a:r>
              <a:rPr lang="en-US" b="1" dirty="0"/>
              <a:t>Image Privacy Prediction.</a:t>
            </a:r>
          </a:p>
          <a:p>
            <a:pPr marL="1200150" lvl="2" indent="-285750">
              <a:buFont typeface="Arial" panose="020B0604020202020204" pitchFamily="34" charset="0"/>
              <a:buChar char="•"/>
            </a:pPr>
            <a:r>
              <a:rPr lang="en-US" dirty="0"/>
              <a:t>Determine if the recommended tags are able to enhance the training set and learn better privacy characteristics. </a:t>
            </a:r>
          </a:p>
          <a:p>
            <a:pPr marL="1200150" lvl="2" indent="-285750">
              <a:buFont typeface="Arial" panose="020B0604020202020204" pitchFamily="34" charset="0"/>
              <a:buChar char="•"/>
            </a:pPr>
            <a:r>
              <a:rPr lang="en-US" dirty="0"/>
              <a:t>Train: 3,689 and Test: 500.</a:t>
            </a:r>
            <a:endParaRPr lang="en-US" b="1" dirty="0"/>
          </a:p>
          <a:p>
            <a:pPr marL="742950" lvl="1" indent="-285750">
              <a:buFont typeface="Arial" panose="020B0604020202020204" pitchFamily="34" charset="0"/>
              <a:buChar char="•"/>
            </a:pPr>
            <a:endParaRPr lang="en-US" b="1" dirty="0"/>
          </a:p>
          <a:p>
            <a:pPr marL="742950" lvl="1" indent="-285750">
              <a:buFont typeface="Arial" panose="020B0604020202020204" pitchFamily="34" charset="0"/>
              <a:buChar char="•"/>
            </a:pPr>
            <a:r>
              <a:rPr lang="en-US" b="1" dirty="0"/>
              <a:t>Tag relevance</a:t>
            </a:r>
          </a:p>
          <a:p>
            <a:pPr marL="1200150" lvl="2" indent="-285750">
              <a:buFont typeface="Arial" panose="020B0604020202020204" pitchFamily="34" charset="0"/>
              <a:buChar char="•"/>
            </a:pPr>
            <a:r>
              <a:rPr lang="en-US" dirty="0"/>
              <a:t>We compare the recommended tags against the ground-truth, i.e., the hidden set of tags, and also evaluate their quality through crowd-sourcing. </a:t>
            </a:r>
          </a:p>
          <a:p>
            <a:pPr marL="1200150" lvl="2" indent="-285750">
              <a:buFont typeface="Arial" panose="020B0604020202020204" pitchFamily="34" charset="0"/>
              <a:buChar char="•"/>
            </a:pPr>
            <a:r>
              <a:rPr lang="en-US" dirty="0"/>
              <a:t>500 images as </a:t>
            </a:r>
            <a:r>
              <a:rPr lang="en-US" dirty="0" err="1"/>
              <a:t>Drel</a:t>
            </a:r>
            <a:r>
              <a:rPr lang="en-US" dirty="0"/>
              <a:t>.</a:t>
            </a:r>
          </a:p>
          <a:p>
            <a:endParaRPr lang="en-US" dirty="0"/>
          </a:p>
        </p:txBody>
      </p:sp>
    </p:spTree>
    <p:extLst>
      <p:ext uri="{BB962C8B-B14F-4D97-AF65-F5344CB8AC3E}">
        <p14:creationId xmlns:p14="http://schemas.microsoft.com/office/powerpoint/2010/main" val="616882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Evaluation of Recommended Tags by Privacy Prediction</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685859C5-7725-461C-A3CD-082CD0C96A67}" type="datetime1">
              <a:rPr lang="en-US" smtClean="0">
                <a:solidFill>
                  <a:schemeClr val="tx1">
                    <a:tint val="75000"/>
                  </a:schemeClr>
                </a:solidFill>
              </a:rPr>
              <a:t>7/17/2019</a:t>
            </a:fld>
            <a:endParaRPr lang="en-US">
              <a:solidFill>
                <a:schemeClr val="tx1">
                  <a:tint val="75000"/>
                </a:schemeClr>
              </a:solidFill>
            </a:endParaRPr>
          </a:p>
        </p:txBody>
      </p:sp>
      <p:sp>
        <p:nvSpPr>
          <p:cNvPr id="5" name="Footer Placeholder 4">
            <a:extLst>
              <a:ext uri="{FF2B5EF4-FFF2-40B4-BE49-F238E27FC236}">
                <a16:creationId xmlns:a16="http://schemas.microsoft.com/office/drawing/2014/main" id="{1DB3BBEE-8072-4A54-845F-C19BFAF2801F}"/>
              </a:ext>
            </a:extLst>
          </p:cNvPr>
          <p:cNvSpPr>
            <a:spLocks noGrp="1"/>
          </p:cNvSpPr>
          <p:nvPr>
            <p:ph type="ftr" sz="quarter" idx="11"/>
          </p:nvPr>
        </p:nvSpPr>
        <p:spPr/>
        <p:txBody>
          <a:bodyPr/>
          <a:lstStyle/>
          <a:p>
            <a:r>
              <a:rPr lang="en-US"/>
              <a:t>Ashwini Tonge</a:t>
            </a:r>
            <a:endParaRPr lang="en-US" dirty="0"/>
          </a:p>
        </p:txBody>
      </p:sp>
      <p:pic>
        <p:nvPicPr>
          <p:cNvPr id="3" name="Picture 2">
            <a:extLst>
              <a:ext uri="{FF2B5EF4-FFF2-40B4-BE49-F238E27FC236}">
                <a16:creationId xmlns:a16="http://schemas.microsoft.com/office/drawing/2014/main" id="{482F18FC-10F1-4922-8A34-D4375AC17F5E}"/>
              </a:ext>
            </a:extLst>
          </p:cNvPr>
          <p:cNvPicPr>
            <a:picLocks noChangeAspect="1"/>
          </p:cNvPicPr>
          <p:nvPr/>
        </p:nvPicPr>
        <p:blipFill>
          <a:blip r:embed="rId2"/>
          <a:stretch>
            <a:fillRect/>
          </a:stretch>
        </p:blipFill>
        <p:spPr>
          <a:xfrm>
            <a:off x="530940" y="1426104"/>
            <a:ext cx="5291535" cy="4643323"/>
          </a:xfrm>
          <a:prstGeom prst="rect">
            <a:avLst/>
          </a:prstGeom>
        </p:spPr>
      </p:pic>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4C0E878C-C5F0-49A5-AFCD-6D12AF53BC85}"/>
              </a:ext>
            </a:extLst>
          </p:cNvPr>
          <p:cNvPicPr>
            <a:picLocks noChangeAspect="1"/>
          </p:cNvPicPr>
          <p:nvPr/>
        </p:nvPicPr>
        <p:blipFill>
          <a:blip r:embed="rId3"/>
          <a:stretch>
            <a:fillRect/>
          </a:stretch>
        </p:blipFill>
        <p:spPr>
          <a:xfrm>
            <a:off x="6040231" y="2752725"/>
            <a:ext cx="2905125" cy="676275"/>
          </a:xfrm>
          <a:prstGeom prst="rect">
            <a:avLst/>
          </a:prstGeom>
        </p:spPr>
      </p:pic>
    </p:spTree>
    <p:extLst>
      <p:ext uri="{BB962C8B-B14F-4D97-AF65-F5344CB8AC3E}">
        <p14:creationId xmlns:p14="http://schemas.microsoft.com/office/powerpoint/2010/main" val="3714860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81476-7468-45C8-A0C7-C676078BA55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defTabSz="914400"/>
            <a:r>
              <a:rPr lang="en-US" sz="2600" kern="1200">
                <a:solidFill>
                  <a:schemeClr val="bg1"/>
                </a:solidFill>
                <a:latin typeface="+mj-lt"/>
                <a:ea typeface="+mj-ea"/>
                <a:cs typeface="+mj-cs"/>
              </a:rPr>
              <a:t>Examples of images manually identified as private and public</a:t>
            </a:r>
          </a:p>
        </p:txBody>
      </p:sp>
      <p:pic>
        <p:nvPicPr>
          <p:cNvPr id="7" name="Content Placeholder 3">
            <a:extLst>
              <a:ext uri="{FF2B5EF4-FFF2-40B4-BE49-F238E27FC236}">
                <a16:creationId xmlns:a16="http://schemas.microsoft.com/office/drawing/2014/main" id="{89F75E6B-91AE-4A12-A7CE-22A5E2B596CC}"/>
              </a:ext>
            </a:extLst>
          </p:cNvPr>
          <p:cNvPicPr>
            <a:picLocks noGrp="1" noChangeAspect="1"/>
          </p:cNvPicPr>
          <p:nvPr>
            <p:ph idx="1"/>
          </p:nvPr>
        </p:nvPicPr>
        <p:blipFill>
          <a:blip r:embed="rId2"/>
          <a:stretch>
            <a:fillRect/>
          </a:stretch>
        </p:blipFill>
        <p:spPr>
          <a:xfrm>
            <a:off x="482600" y="2257014"/>
            <a:ext cx="8178799" cy="3230625"/>
          </a:xfrm>
          <a:prstGeom prst="rect">
            <a:avLst/>
          </a:prstGeom>
        </p:spPr>
      </p:pic>
      <p:sp>
        <p:nvSpPr>
          <p:cNvPr id="9" name="Date Placeholder 8">
            <a:extLst>
              <a:ext uri="{FF2B5EF4-FFF2-40B4-BE49-F238E27FC236}">
                <a16:creationId xmlns:a16="http://schemas.microsoft.com/office/drawing/2014/main" id="{C5DCE757-BEDB-41E3-AA04-6F6C98D25882}"/>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a:spcAft>
                <a:spcPts val="600"/>
              </a:spcAft>
            </a:pPr>
            <a:fld id="{AA45F702-D7DA-450E-AF8C-B15E83AB1FAE}" type="datetime1">
              <a:rPr lang="en-US" sz="1200" smtClean="0"/>
              <a:pPr>
                <a:spcAft>
                  <a:spcPts val="600"/>
                </a:spcAft>
              </a:pPr>
              <a:t>7/17/2019</a:t>
            </a:fld>
            <a:endParaRPr lang="en-US" sz="1200"/>
          </a:p>
        </p:txBody>
      </p:sp>
      <p:sp>
        <p:nvSpPr>
          <p:cNvPr id="3" name="Footer Placeholder 2">
            <a:extLst>
              <a:ext uri="{FF2B5EF4-FFF2-40B4-BE49-F238E27FC236}">
                <a16:creationId xmlns:a16="http://schemas.microsoft.com/office/drawing/2014/main" id="{F00C9557-1C4C-426A-AE41-8D72B110511C}"/>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Ashwini Tonge</a:t>
            </a:r>
          </a:p>
        </p:txBody>
      </p:sp>
    </p:spTree>
    <p:extLst>
      <p:ext uri="{BB962C8B-B14F-4D97-AF65-F5344CB8AC3E}">
        <p14:creationId xmlns:p14="http://schemas.microsoft.com/office/powerpoint/2010/main" val="3541809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latin typeface="+mj-lt"/>
                <a:ea typeface="+mj-ea"/>
                <a:cs typeface="+mj-cs"/>
              </a:rPr>
              <a:t>Evaluation of Recommended Tags by Privacy Prediction</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FCA31A8A-1734-486C-BFAE-156E2DCD03C7}"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B5C45176-9EAE-44EB-9C4D-6AFC90BF04FC}"/>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818D2742-FADF-4699-AE9C-9C4F7EA09830}"/>
              </a:ext>
            </a:extLst>
          </p:cNvPr>
          <p:cNvPicPr>
            <a:picLocks noChangeAspect="1"/>
          </p:cNvPicPr>
          <p:nvPr/>
        </p:nvPicPr>
        <p:blipFill>
          <a:blip r:embed="rId2"/>
          <a:stretch>
            <a:fillRect/>
          </a:stretch>
        </p:blipFill>
        <p:spPr>
          <a:xfrm>
            <a:off x="1809750" y="1388303"/>
            <a:ext cx="5338302" cy="4500741"/>
          </a:xfrm>
          <a:prstGeom prst="rect">
            <a:avLst/>
          </a:prstGeom>
        </p:spPr>
      </p:pic>
    </p:spTree>
    <p:extLst>
      <p:ext uri="{BB962C8B-B14F-4D97-AF65-F5344CB8AC3E}">
        <p14:creationId xmlns:p14="http://schemas.microsoft.com/office/powerpoint/2010/main" val="1203279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367902" y="747172"/>
            <a:ext cx="8408193" cy="744836"/>
          </a:xfrm>
        </p:spPr>
        <p:txBody>
          <a:bodyPr vert="horz" lIns="91440" tIns="45720" rIns="91440" bIns="45720" rtlCol="0" anchor="ctr">
            <a:normAutofit/>
          </a:bodyPr>
          <a:lstStyle/>
          <a:p>
            <a:pPr defTabSz="914400">
              <a:lnSpc>
                <a:spcPct val="90000"/>
              </a:lnSpc>
            </a:pPr>
            <a:r>
              <a:rPr lang="en-US" sz="2800" kern="1200" dirty="0">
                <a:latin typeface="+mj-lt"/>
                <a:ea typeface="+mj-ea"/>
                <a:cs typeface="+mj-cs"/>
              </a:rPr>
              <a:t>Cold Start</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E917905D-413F-4E60-BE98-E49C64B8333F}"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9191DF06-F0A2-498A-B581-F2A220805CBA}"/>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04366C3D-6C91-4C42-BFC8-CE76F5073E36}"/>
              </a:ext>
            </a:extLst>
          </p:cNvPr>
          <p:cNvPicPr>
            <a:picLocks noChangeAspect="1"/>
          </p:cNvPicPr>
          <p:nvPr/>
        </p:nvPicPr>
        <p:blipFill>
          <a:blip r:embed="rId2"/>
          <a:stretch>
            <a:fillRect/>
          </a:stretch>
        </p:blipFill>
        <p:spPr>
          <a:xfrm>
            <a:off x="1331292" y="2123768"/>
            <a:ext cx="6481415" cy="2114857"/>
          </a:xfrm>
          <a:prstGeom prst="rect">
            <a:avLst/>
          </a:prstGeom>
        </p:spPr>
      </p:pic>
    </p:spTree>
    <p:extLst>
      <p:ext uri="{BB962C8B-B14F-4D97-AF65-F5344CB8AC3E}">
        <p14:creationId xmlns:p14="http://schemas.microsoft.com/office/powerpoint/2010/main" val="1299640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301727" y="918049"/>
            <a:ext cx="9783096" cy="744836"/>
          </a:xfrm>
        </p:spPr>
        <p:txBody>
          <a:bodyPr vert="horz" lIns="91440" tIns="45720" rIns="91440" bIns="45720" rtlCol="0" anchor="ctr">
            <a:normAutofit fontScale="90000"/>
          </a:bodyPr>
          <a:lstStyle/>
          <a:p>
            <a:pPr defTabSz="914400">
              <a:lnSpc>
                <a:spcPct val="90000"/>
              </a:lnSpc>
            </a:pPr>
            <a:r>
              <a:rPr lang="en-US" sz="2800" dirty="0"/>
              <a:t>Privacy-aware Tag Recommendation </a:t>
            </a:r>
            <a:br>
              <a:rPr lang="en-US" sz="2800" dirty="0"/>
            </a:br>
            <a:r>
              <a:rPr lang="en-US" sz="2800" dirty="0"/>
              <a:t>vs. </a:t>
            </a:r>
            <a:br>
              <a:rPr lang="en-US" sz="2800" dirty="0"/>
            </a:br>
            <a:r>
              <a:rPr lang="en-US" sz="2800" dirty="0"/>
              <a:t>Prior Privacy Prediction Works</a:t>
            </a:r>
            <a:endParaRPr lang="en-US" sz="2800" kern="1200" dirty="0">
              <a:latin typeface="+mj-lt"/>
              <a:ea typeface="+mj-ea"/>
              <a:cs typeface="+mj-cs"/>
            </a:endParaRP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C2646824-620A-4226-9130-2CB4EC8434AA}"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E428BBF0-FF27-454B-8F9A-4BC48BED6EF8}"/>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3C7F5C06-0693-429B-B370-C29464E9FD67}"/>
              </a:ext>
            </a:extLst>
          </p:cNvPr>
          <p:cNvPicPr>
            <a:picLocks noChangeAspect="1"/>
          </p:cNvPicPr>
          <p:nvPr/>
        </p:nvPicPr>
        <p:blipFill>
          <a:blip r:embed="rId2"/>
          <a:stretch>
            <a:fillRect/>
          </a:stretch>
        </p:blipFill>
        <p:spPr>
          <a:xfrm>
            <a:off x="1828800" y="2310427"/>
            <a:ext cx="5486400" cy="3495675"/>
          </a:xfrm>
          <a:prstGeom prst="rect">
            <a:avLst/>
          </a:prstGeom>
        </p:spPr>
      </p:pic>
    </p:spTree>
    <p:extLst>
      <p:ext uri="{BB962C8B-B14F-4D97-AF65-F5344CB8AC3E}">
        <p14:creationId xmlns:p14="http://schemas.microsoft.com/office/powerpoint/2010/main" val="2208007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918049"/>
            <a:ext cx="9783096" cy="744836"/>
          </a:xfrm>
        </p:spPr>
        <p:txBody>
          <a:bodyPr vert="horz" lIns="91440" tIns="45720" rIns="91440" bIns="45720" rtlCol="0" anchor="ctr">
            <a:normAutofit fontScale="90000"/>
          </a:bodyPr>
          <a:lstStyle/>
          <a:p>
            <a:pPr defTabSz="914400">
              <a:lnSpc>
                <a:spcPct val="90000"/>
              </a:lnSpc>
            </a:pPr>
            <a:r>
              <a:rPr lang="en-US" sz="2800" dirty="0"/>
              <a:t>Privacy-aware Tag Recommendation </a:t>
            </a:r>
            <a:br>
              <a:rPr lang="en-US" sz="2800" dirty="0"/>
            </a:br>
            <a:r>
              <a:rPr lang="en-US" sz="2800" dirty="0"/>
              <a:t>vs. </a:t>
            </a:r>
            <a:br>
              <a:rPr lang="en-US" sz="2800" dirty="0"/>
            </a:br>
            <a:r>
              <a:rPr lang="en-US" sz="2800" dirty="0"/>
              <a:t>Prior Image Annotation Works</a:t>
            </a:r>
            <a:endParaRPr lang="en-US" sz="2800" kern="1200" dirty="0">
              <a:latin typeface="+mj-lt"/>
              <a:ea typeface="+mj-ea"/>
              <a:cs typeface="+mj-cs"/>
            </a:endParaRP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FEBD42CA-6A68-46BD-B8AE-E3EB5BE32D4D}"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1B6127BB-6935-469C-97CF-1824D5BE14F6}"/>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43C62AF4-0943-424F-B202-D45EF5844F60}"/>
              </a:ext>
            </a:extLst>
          </p:cNvPr>
          <p:cNvPicPr>
            <a:picLocks noChangeAspect="1"/>
          </p:cNvPicPr>
          <p:nvPr/>
        </p:nvPicPr>
        <p:blipFill>
          <a:blip r:embed="rId2"/>
          <a:stretch>
            <a:fillRect/>
          </a:stretch>
        </p:blipFill>
        <p:spPr>
          <a:xfrm>
            <a:off x="1203683" y="2195105"/>
            <a:ext cx="6772275" cy="3629025"/>
          </a:xfrm>
          <a:prstGeom prst="rect">
            <a:avLst/>
          </a:prstGeom>
        </p:spPr>
      </p:pic>
    </p:spTree>
    <p:extLst>
      <p:ext uri="{BB962C8B-B14F-4D97-AF65-F5344CB8AC3E}">
        <p14:creationId xmlns:p14="http://schemas.microsoft.com/office/powerpoint/2010/main" val="3885430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716605"/>
            <a:ext cx="9783096" cy="744836"/>
          </a:xfrm>
        </p:spPr>
        <p:txBody>
          <a:bodyPr vert="horz" lIns="91440" tIns="45720" rIns="91440" bIns="45720" rtlCol="0" anchor="ctr">
            <a:normAutofit/>
          </a:bodyPr>
          <a:lstStyle/>
          <a:p>
            <a:pPr defTabSz="914400">
              <a:lnSpc>
                <a:spcPct val="90000"/>
              </a:lnSpc>
            </a:pPr>
            <a:r>
              <a:rPr lang="en-US" sz="2800" kern="1200" dirty="0">
                <a:latin typeface="+mj-lt"/>
                <a:ea typeface="+mj-ea"/>
                <a:cs typeface="+mj-cs"/>
              </a:rPr>
              <a:t>Quality Assessment of Recommended Tags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F2F466B9-6FF6-462A-A80B-16C542539AED}"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A8EEAA83-653D-4569-8E00-89ABE8EF91EE}"/>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4" name="Picture 3">
            <a:extLst>
              <a:ext uri="{FF2B5EF4-FFF2-40B4-BE49-F238E27FC236}">
                <a16:creationId xmlns:a16="http://schemas.microsoft.com/office/drawing/2014/main" id="{668E73E1-9B3B-41D5-8A11-518C275FDCC8}"/>
              </a:ext>
            </a:extLst>
          </p:cNvPr>
          <p:cNvPicPr>
            <a:picLocks noChangeAspect="1"/>
          </p:cNvPicPr>
          <p:nvPr/>
        </p:nvPicPr>
        <p:blipFill>
          <a:blip r:embed="rId2"/>
          <a:stretch>
            <a:fillRect/>
          </a:stretch>
        </p:blipFill>
        <p:spPr>
          <a:xfrm>
            <a:off x="1920977" y="2038369"/>
            <a:ext cx="5302045" cy="3164124"/>
          </a:xfrm>
          <a:prstGeom prst="rect">
            <a:avLst/>
          </a:prstGeom>
        </p:spPr>
      </p:pic>
    </p:spTree>
    <p:extLst>
      <p:ext uri="{BB962C8B-B14F-4D97-AF65-F5344CB8AC3E}">
        <p14:creationId xmlns:p14="http://schemas.microsoft.com/office/powerpoint/2010/main" val="3915180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223069" y="716605"/>
            <a:ext cx="9783096" cy="744836"/>
          </a:xfrm>
        </p:spPr>
        <p:txBody>
          <a:bodyPr vert="horz" lIns="91440" tIns="45720" rIns="91440" bIns="45720" rtlCol="0" anchor="ctr">
            <a:normAutofit/>
          </a:bodyPr>
          <a:lstStyle/>
          <a:p>
            <a:pPr defTabSz="914400">
              <a:lnSpc>
                <a:spcPct val="90000"/>
              </a:lnSpc>
            </a:pPr>
            <a:r>
              <a:rPr lang="en-US" sz="2800" kern="1200" dirty="0">
                <a:latin typeface="+mj-lt"/>
                <a:ea typeface="+mj-ea"/>
                <a:cs typeface="+mj-cs"/>
              </a:rPr>
              <a:t>Quality Assessment of Recommended Tags</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25A0D83E-6B8A-4CFD-93F6-E88AE22AC27A}" type="datetime1">
              <a:rPr lang="en-US" smtClean="0">
                <a:solidFill>
                  <a:schemeClr val="tx1">
                    <a:tint val="75000"/>
                  </a:schemeClr>
                </a:solidFill>
              </a:rPr>
              <a:t>7/17/2019</a:t>
            </a:fld>
            <a:endParaRPr lang="en-US">
              <a:solidFill>
                <a:schemeClr val="tx1">
                  <a:tint val="75000"/>
                </a:schemeClr>
              </a:solidFill>
            </a:endParaRPr>
          </a:p>
        </p:txBody>
      </p:sp>
      <p:sp>
        <p:nvSpPr>
          <p:cNvPr id="4" name="Footer Placeholder 3">
            <a:extLst>
              <a:ext uri="{FF2B5EF4-FFF2-40B4-BE49-F238E27FC236}">
                <a16:creationId xmlns:a16="http://schemas.microsoft.com/office/drawing/2014/main" id="{4234DF34-D9E5-451D-B441-25E144295F62}"/>
              </a:ext>
            </a:extLst>
          </p:cNvPr>
          <p:cNvSpPr>
            <a:spLocks noGrp="1"/>
          </p:cNvSpPr>
          <p:nvPr>
            <p:ph type="ftr" sz="quarter" idx="11"/>
          </p:nvPr>
        </p:nvSpPr>
        <p:spPr/>
        <p:txBody>
          <a:bodyPr/>
          <a:lstStyle/>
          <a:p>
            <a:r>
              <a:rPr lang="en-US"/>
              <a:t>Ashwini Tonge</a:t>
            </a:r>
            <a:endParaRPr lang="en-US" dirty="0"/>
          </a:p>
        </p:txBody>
      </p:sp>
      <p:sp>
        <p:nvSpPr>
          <p:cNvPr id="10" name="Title 1">
            <a:extLst>
              <a:ext uri="{FF2B5EF4-FFF2-40B4-BE49-F238E27FC236}">
                <a16:creationId xmlns:a16="http://schemas.microsoft.com/office/drawing/2014/main" id="{3FB2805C-F2E6-4AE3-BA8B-9E7FC70AC576}"/>
              </a:ext>
            </a:extLst>
          </p:cNvPr>
          <p:cNvSpPr txBox="1">
            <a:spLocks/>
          </p:cNvSpPr>
          <p:nvPr/>
        </p:nvSpPr>
        <p:spPr>
          <a:xfrm>
            <a:off x="457200" y="0"/>
            <a:ext cx="8229600" cy="703473"/>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solidFill>
                  <a:schemeClr val="bg1">
                    <a:lumMod val="85000"/>
                  </a:schemeClr>
                </a:solidFill>
              </a:rPr>
              <a:t>Experiments and Results</a:t>
            </a:r>
            <a:endParaRPr lang="en-US" dirty="0">
              <a:solidFill>
                <a:schemeClr val="bg1">
                  <a:lumMod val="85000"/>
                </a:schemeClr>
              </a:solidFill>
            </a:endParaRPr>
          </a:p>
        </p:txBody>
      </p:sp>
      <p:pic>
        <p:nvPicPr>
          <p:cNvPr id="3" name="Picture 2">
            <a:extLst>
              <a:ext uri="{FF2B5EF4-FFF2-40B4-BE49-F238E27FC236}">
                <a16:creationId xmlns:a16="http://schemas.microsoft.com/office/drawing/2014/main" id="{1D115F79-EACD-439B-B5E8-2DCDF77FCC8C}"/>
              </a:ext>
            </a:extLst>
          </p:cNvPr>
          <p:cNvPicPr>
            <a:picLocks noChangeAspect="1"/>
          </p:cNvPicPr>
          <p:nvPr/>
        </p:nvPicPr>
        <p:blipFill>
          <a:blip r:embed="rId2"/>
          <a:stretch>
            <a:fillRect/>
          </a:stretch>
        </p:blipFill>
        <p:spPr>
          <a:xfrm>
            <a:off x="2276474" y="1681162"/>
            <a:ext cx="4881397" cy="3716748"/>
          </a:xfrm>
          <a:prstGeom prst="rect">
            <a:avLst/>
          </a:prstGeom>
        </p:spPr>
      </p:pic>
    </p:spTree>
    <p:extLst>
      <p:ext uri="{BB962C8B-B14F-4D97-AF65-F5344CB8AC3E}">
        <p14:creationId xmlns:p14="http://schemas.microsoft.com/office/powerpoint/2010/main" val="995262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Outline</a:t>
            </a:r>
          </a:p>
        </p:txBody>
      </p:sp>
      <p:sp>
        <p:nvSpPr>
          <p:cNvPr id="3" name="Content Placeholder 2"/>
          <p:cNvSpPr>
            <a:spLocks noGrp="1"/>
          </p:cNvSpPr>
          <p:nvPr>
            <p:ph idx="1"/>
          </p:nvPr>
        </p:nvSpPr>
        <p:spPr>
          <a:xfrm>
            <a:off x="486381" y="1181910"/>
            <a:ext cx="8229600" cy="4525963"/>
          </a:xfrm>
        </p:spPr>
        <p:txBody>
          <a:bodyPr>
            <a:normAutofit/>
          </a:bodyPr>
          <a:lstStyle/>
          <a:p>
            <a:r>
              <a:rPr lang="en-US" sz="2000" dirty="0">
                <a:solidFill>
                  <a:schemeClr val="bg1">
                    <a:lumMod val="75000"/>
                  </a:schemeClr>
                </a:solidFill>
              </a:rPr>
              <a:t>The Use of “Deep” Features for Online Image Sharing.</a:t>
            </a:r>
          </a:p>
          <a:p>
            <a:pPr lvl="1"/>
            <a:r>
              <a:rPr lang="en-US" sz="2000" dirty="0">
                <a:solidFill>
                  <a:schemeClr val="bg1">
                    <a:lumMod val="75000"/>
                  </a:schemeClr>
                </a:solidFill>
              </a:rPr>
              <a:t>Object and Scene Features</a:t>
            </a:r>
          </a:p>
          <a:p>
            <a:pPr marL="457200" lvl="1" indent="0">
              <a:buNone/>
            </a:pPr>
            <a:endParaRPr lang="en-US" sz="2000" dirty="0"/>
          </a:p>
          <a:p>
            <a:r>
              <a:rPr lang="en-US" sz="2400" dirty="0" err="1"/>
              <a:t>DeepPrivate</a:t>
            </a:r>
            <a:r>
              <a:rPr lang="en-US" sz="2400" dirty="0"/>
              <a:t> Features For Image Privacy Prediction.</a:t>
            </a:r>
          </a:p>
          <a:p>
            <a:pPr lvl="1"/>
            <a:r>
              <a:rPr lang="en-US" sz="2400" dirty="0"/>
              <a:t>CNN architecture comparison</a:t>
            </a:r>
          </a:p>
          <a:p>
            <a:pPr marL="457200" lvl="1" indent="0">
              <a:buNone/>
            </a:pPr>
            <a:endParaRPr lang="en-US" sz="2000" dirty="0">
              <a:solidFill>
                <a:schemeClr val="bg1">
                  <a:lumMod val="75000"/>
                </a:schemeClr>
              </a:solidFill>
            </a:endParaRPr>
          </a:p>
          <a:p>
            <a:r>
              <a:rPr lang="en-US" sz="2000" dirty="0">
                <a:solidFill>
                  <a:schemeClr val="bg1">
                    <a:lumMod val="75000"/>
                  </a:schemeClr>
                </a:solidFill>
              </a:rPr>
              <a:t>Dynamic Deep Multi-modal Fusion for Image Privacy Prediction.</a:t>
            </a:r>
          </a:p>
          <a:p>
            <a:pPr lvl="1"/>
            <a:r>
              <a:rPr lang="en-US" sz="2000" dirty="0">
                <a:solidFill>
                  <a:schemeClr val="bg1">
                    <a:lumMod val="75000"/>
                  </a:schemeClr>
                </a:solidFill>
              </a:rPr>
              <a:t>Combining object, scene and user tags.</a:t>
            </a:r>
          </a:p>
          <a:p>
            <a:pPr marL="457200" lvl="1" indent="0">
              <a:buNone/>
            </a:pPr>
            <a:endParaRPr lang="en-US" sz="2000" dirty="0">
              <a:solidFill>
                <a:schemeClr val="bg1">
                  <a:lumMod val="75000"/>
                </a:schemeClr>
              </a:solidFill>
            </a:endParaRPr>
          </a:p>
          <a:p>
            <a:r>
              <a:rPr lang="en-US" sz="2000" dirty="0">
                <a:solidFill>
                  <a:schemeClr val="bg1">
                    <a:lumMod val="75000"/>
                  </a:schemeClr>
                </a:solidFill>
              </a:rPr>
              <a:t>Summary and Future Directions</a:t>
            </a:r>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8D251FEE-19CD-4C81-8E45-C4049809FAD9}" type="datetime1">
              <a:rPr lang="en-US" smtClean="0"/>
              <a:t>7/17/2019</a:t>
            </a:fld>
            <a:endParaRPr lang="en-US" dirty="0"/>
          </a:p>
        </p:txBody>
      </p:sp>
      <p:sp>
        <p:nvSpPr>
          <p:cNvPr id="4" name="Footer Placeholder 3">
            <a:extLst>
              <a:ext uri="{FF2B5EF4-FFF2-40B4-BE49-F238E27FC236}">
                <a16:creationId xmlns:a16="http://schemas.microsoft.com/office/drawing/2014/main" id="{0F9B8881-08D4-4288-A93C-C9259F1F21E9}"/>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1026984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DE66-45AC-491A-BDD8-D63FE2A14AFF}"/>
              </a:ext>
            </a:extLst>
          </p:cNvPr>
          <p:cNvSpPr>
            <a:spLocks noGrp="1"/>
          </p:cNvSpPr>
          <p:nvPr>
            <p:ph type="title"/>
          </p:nvPr>
        </p:nvSpPr>
        <p:spPr>
          <a:xfrm>
            <a:off x="554477" y="-147633"/>
            <a:ext cx="8229600" cy="935573"/>
          </a:xfrm>
        </p:spPr>
        <p:txBody>
          <a:bodyPr>
            <a:normAutofit/>
          </a:bodyPr>
          <a:lstStyle/>
          <a:p>
            <a:r>
              <a:rPr lang="en-US" sz="4000" dirty="0" err="1">
                <a:solidFill>
                  <a:schemeClr val="bg1">
                    <a:lumMod val="85000"/>
                  </a:schemeClr>
                </a:solidFill>
              </a:rPr>
              <a:t>DeepPrivate</a:t>
            </a:r>
            <a:r>
              <a:rPr lang="en-US" sz="4000" dirty="0">
                <a:solidFill>
                  <a:schemeClr val="bg1">
                    <a:lumMod val="85000"/>
                  </a:schemeClr>
                </a:solidFill>
              </a:rPr>
              <a:t> Features</a:t>
            </a:r>
          </a:p>
        </p:txBody>
      </p:sp>
      <p:sp>
        <p:nvSpPr>
          <p:cNvPr id="3" name="Content Placeholder 2">
            <a:extLst>
              <a:ext uri="{FF2B5EF4-FFF2-40B4-BE49-F238E27FC236}">
                <a16:creationId xmlns:a16="http://schemas.microsoft.com/office/drawing/2014/main" id="{169FC43F-3937-4C3B-9B68-CA99658AE13E}"/>
              </a:ext>
            </a:extLst>
          </p:cNvPr>
          <p:cNvSpPr>
            <a:spLocks noGrp="1"/>
          </p:cNvSpPr>
          <p:nvPr>
            <p:ph idx="1"/>
          </p:nvPr>
        </p:nvSpPr>
        <p:spPr>
          <a:xfrm>
            <a:off x="554477" y="1094362"/>
            <a:ext cx="8229600" cy="4525963"/>
          </a:xfrm>
        </p:spPr>
        <p:txBody>
          <a:bodyPr>
            <a:normAutofit/>
          </a:bodyPr>
          <a:lstStyle/>
          <a:p>
            <a:r>
              <a:rPr lang="en-US" sz="2800" dirty="0"/>
              <a:t>Motivation: </a:t>
            </a:r>
          </a:p>
          <a:p>
            <a:pPr lvl="1"/>
            <a:r>
              <a:rPr lang="en-US" sz="2400" dirty="0"/>
              <a:t>The choice of the CNN architecture used in prior works is limited to </a:t>
            </a:r>
            <a:r>
              <a:rPr lang="en-US" sz="2400" dirty="0" err="1"/>
              <a:t>AlexNet</a:t>
            </a:r>
            <a:r>
              <a:rPr lang="en-US" sz="2400" dirty="0"/>
              <a:t> </a:t>
            </a:r>
            <a:r>
              <a:rPr lang="en-US" sz="2000" dirty="0">
                <a:hlinkClick r:id="rId2" action="ppaction://hlinksldjump"/>
              </a:rPr>
              <a:t>(</a:t>
            </a:r>
            <a:r>
              <a:rPr lang="en-US" sz="2000" dirty="0" err="1">
                <a:hlinkClick r:id="rId2" action="ppaction://hlinksldjump"/>
              </a:rPr>
              <a:t>Krizhevsky</a:t>
            </a:r>
            <a:r>
              <a:rPr lang="en-US" sz="2000" dirty="0">
                <a:hlinkClick r:id="rId2" action="ppaction://hlinksldjump"/>
              </a:rPr>
              <a:t>, </a:t>
            </a:r>
            <a:r>
              <a:rPr lang="en-US" sz="2000" dirty="0" err="1">
                <a:hlinkClick r:id="rId2" action="ppaction://hlinksldjump"/>
              </a:rPr>
              <a:t>Sutskever</a:t>
            </a:r>
            <a:r>
              <a:rPr lang="en-US" sz="2000" dirty="0">
                <a:hlinkClick r:id="rId2" action="ppaction://hlinksldjump"/>
              </a:rPr>
              <a:t>, and Hinton, 2012)</a:t>
            </a:r>
            <a:r>
              <a:rPr lang="en-US" sz="2400" dirty="0"/>
              <a:t> </a:t>
            </a:r>
          </a:p>
          <a:p>
            <a:pPr lvl="1"/>
            <a:r>
              <a:rPr lang="en-US" sz="2400" dirty="0"/>
              <a:t>Given the strengths of deeper CNN architectures for object recognition </a:t>
            </a:r>
            <a:r>
              <a:rPr lang="en-US" sz="2000" dirty="0">
                <a:hlinkClick r:id="rId2" action="ppaction://hlinksldjump"/>
              </a:rPr>
              <a:t>(</a:t>
            </a:r>
            <a:r>
              <a:rPr lang="en-US" sz="2000" dirty="0" err="1">
                <a:hlinkClick r:id="rId2" action="ppaction://hlinksldjump"/>
              </a:rPr>
              <a:t>Szegedy</a:t>
            </a:r>
            <a:r>
              <a:rPr lang="en-US" sz="2000" dirty="0">
                <a:hlinkClick r:id="rId2" action="ppaction://hlinksldjump"/>
              </a:rPr>
              <a:t> et al., 2014; </a:t>
            </a:r>
            <a:r>
              <a:rPr lang="en-US" sz="2000" dirty="0" err="1">
                <a:hlinkClick r:id="rId2" action="ppaction://hlinksldjump"/>
              </a:rPr>
              <a:t>Simonyan</a:t>
            </a:r>
            <a:r>
              <a:rPr lang="en-US" sz="2000" dirty="0">
                <a:hlinkClick r:id="rId2" action="ppaction://hlinksldjump"/>
              </a:rPr>
              <a:t> and Zisserman, 2014; He et al., 2016)</a:t>
            </a:r>
            <a:r>
              <a:rPr lang="en-US" sz="2400" dirty="0"/>
              <a:t>, deeper feature representations exists.</a:t>
            </a:r>
          </a:p>
          <a:p>
            <a:pPr lvl="1"/>
            <a:r>
              <a:rPr lang="en-US" sz="2400" dirty="0"/>
              <a:t>Can these features potentially improve the performance of the image privacy prediction?</a:t>
            </a:r>
          </a:p>
          <a:p>
            <a:endParaRPr lang="en-US" sz="2800" dirty="0"/>
          </a:p>
        </p:txBody>
      </p:sp>
      <p:sp>
        <p:nvSpPr>
          <p:cNvPr id="7" name="Date Placeholder 6">
            <a:extLst>
              <a:ext uri="{FF2B5EF4-FFF2-40B4-BE49-F238E27FC236}">
                <a16:creationId xmlns:a16="http://schemas.microsoft.com/office/drawing/2014/main" id="{4A76C9B7-F8B9-4D05-896E-AB425EE4F684}"/>
              </a:ext>
            </a:extLst>
          </p:cNvPr>
          <p:cNvSpPr>
            <a:spLocks noGrp="1"/>
          </p:cNvSpPr>
          <p:nvPr>
            <p:ph type="dt" sz="half" idx="10"/>
          </p:nvPr>
        </p:nvSpPr>
        <p:spPr/>
        <p:txBody>
          <a:bodyPr/>
          <a:lstStyle/>
          <a:p>
            <a:fld id="{277BA2FD-EDE6-497F-8B14-826919DF25D4}" type="datetime1">
              <a:rPr lang="en-US" smtClean="0"/>
              <a:t>7/17/2019</a:t>
            </a:fld>
            <a:endParaRPr lang="en-US" dirty="0"/>
          </a:p>
        </p:txBody>
      </p:sp>
      <p:sp>
        <p:nvSpPr>
          <p:cNvPr id="4" name="Footer Placeholder 3">
            <a:extLst>
              <a:ext uri="{FF2B5EF4-FFF2-40B4-BE49-F238E27FC236}">
                <a16:creationId xmlns:a16="http://schemas.microsoft.com/office/drawing/2014/main" id="{6AB9DE52-EB54-40B2-B42B-03F6315740E7}"/>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692651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14C5-45D1-434F-99C7-32EE790690C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dirty="0">
                <a:solidFill>
                  <a:schemeClr val="bg1"/>
                </a:solidFill>
              </a:rPr>
              <a:t>Pre-trained CNN</a:t>
            </a:r>
            <a:endParaRPr lang="en-US" sz="2800" kern="1200" dirty="0">
              <a:solidFill>
                <a:schemeClr val="bg1"/>
              </a:solidFill>
              <a:latin typeface="+mj-lt"/>
              <a:ea typeface="+mj-ea"/>
              <a:cs typeface="+mj-cs"/>
            </a:endParaRPr>
          </a:p>
        </p:txBody>
      </p:sp>
      <p:pic>
        <p:nvPicPr>
          <p:cNvPr id="12" name="Content Placeholder 5">
            <a:extLst>
              <a:ext uri="{FF2B5EF4-FFF2-40B4-BE49-F238E27FC236}">
                <a16:creationId xmlns:a16="http://schemas.microsoft.com/office/drawing/2014/main" id="{24C8AF3A-F517-472D-B273-E7AB643F3F90}"/>
              </a:ext>
            </a:extLst>
          </p:cNvPr>
          <p:cNvPicPr>
            <a:picLocks noGrp="1" noChangeAspect="1"/>
          </p:cNvPicPr>
          <p:nvPr>
            <p:ph idx="1"/>
          </p:nvPr>
        </p:nvPicPr>
        <p:blipFill>
          <a:blip r:embed="rId2"/>
          <a:stretch>
            <a:fillRect/>
          </a:stretch>
        </p:blipFill>
        <p:spPr>
          <a:xfrm>
            <a:off x="862012" y="1977231"/>
            <a:ext cx="7419975" cy="4048125"/>
          </a:xfrm>
          <a:prstGeom prst="rect">
            <a:avLst/>
          </a:prstGeom>
        </p:spPr>
      </p:pic>
      <p:sp>
        <p:nvSpPr>
          <p:cNvPr id="9" name="Date Placeholder 8">
            <a:extLst>
              <a:ext uri="{FF2B5EF4-FFF2-40B4-BE49-F238E27FC236}">
                <a16:creationId xmlns:a16="http://schemas.microsoft.com/office/drawing/2014/main" id="{0952EA1E-D981-4216-B49D-6A256D18F71B}"/>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0B1782CF-768B-4584-A128-6300F90A6F3D}"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68F38C75-4C2F-48FA-BEBF-0E9B043FEEDA}"/>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316471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14C5-45D1-434F-99C7-32EE790690C3}"/>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2900" dirty="0">
                <a:solidFill>
                  <a:srgbClr val="FFFFFF"/>
                </a:solidFill>
              </a:rPr>
              <a:t>Fine-tuned CNN</a:t>
            </a:r>
            <a:endParaRPr lang="en-US" sz="2900" kern="1200" dirty="0">
              <a:solidFill>
                <a:srgbClr val="FFFFFF"/>
              </a:solidFill>
              <a:latin typeface="+mj-lt"/>
              <a:ea typeface="+mj-ea"/>
              <a:cs typeface="+mj-cs"/>
            </a:endParaRPr>
          </a:p>
        </p:txBody>
      </p:sp>
      <p:pic>
        <p:nvPicPr>
          <p:cNvPr id="23" name="Content Placeholder 5">
            <a:extLst>
              <a:ext uri="{FF2B5EF4-FFF2-40B4-BE49-F238E27FC236}">
                <a16:creationId xmlns:a16="http://schemas.microsoft.com/office/drawing/2014/main" id="{18FCB52E-1339-4A2A-BF3E-249AD74E78E3}"/>
              </a:ext>
            </a:extLst>
          </p:cNvPr>
          <p:cNvPicPr>
            <a:picLocks noGrp="1" noChangeAspect="1"/>
          </p:cNvPicPr>
          <p:nvPr>
            <p:ph idx="1"/>
          </p:nvPr>
        </p:nvPicPr>
        <p:blipFill>
          <a:blip r:embed="rId2"/>
          <a:stretch>
            <a:fillRect/>
          </a:stretch>
        </p:blipFill>
        <p:spPr>
          <a:xfrm>
            <a:off x="3582987" y="707586"/>
            <a:ext cx="5085525" cy="5381507"/>
          </a:xfrm>
          <a:prstGeom prst="rect">
            <a:avLst/>
          </a:prstGeom>
        </p:spPr>
      </p:pic>
      <p:sp>
        <p:nvSpPr>
          <p:cNvPr id="9" name="Date Placeholder 8">
            <a:extLst>
              <a:ext uri="{FF2B5EF4-FFF2-40B4-BE49-F238E27FC236}">
                <a16:creationId xmlns:a16="http://schemas.microsoft.com/office/drawing/2014/main" id="{0952EA1E-D981-4216-B49D-6A256D18F71B}"/>
              </a:ext>
            </a:extLst>
          </p:cNvPr>
          <p:cNvSpPr>
            <a:spLocks noGrp="1"/>
          </p:cNvSpPr>
          <p:nvPr>
            <p:ph type="dt" sz="half" idx="10"/>
          </p:nvPr>
        </p:nvSpPr>
        <p:spPr>
          <a:xfrm>
            <a:off x="6631686" y="6356350"/>
            <a:ext cx="1497901" cy="365125"/>
          </a:xfrm>
        </p:spPr>
        <p:txBody>
          <a:bodyPr vert="horz" lIns="91440" tIns="45720" rIns="91440" bIns="45720" rtlCol="0" anchor="ctr">
            <a:normAutofit/>
          </a:bodyPr>
          <a:lstStyle/>
          <a:p>
            <a:pPr algn="r" defTabSz="914400">
              <a:spcAft>
                <a:spcPts val="600"/>
              </a:spcAft>
            </a:pPr>
            <a:fld id="{A074E960-70C2-4361-8961-0FDDFFA8A719}" type="datetime1">
              <a:rPr lang="en-US" smtClean="0"/>
              <a:t>7/17/2019</a:t>
            </a:fld>
            <a:endParaRPr lang="en-US" dirty="0"/>
          </a:p>
        </p:txBody>
      </p:sp>
      <p:sp>
        <p:nvSpPr>
          <p:cNvPr id="3" name="Footer Placeholder 2">
            <a:extLst>
              <a:ext uri="{FF2B5EF4-FFF2-40B4-BE49-F238E27FC236}">
                <a16:creationId xmlns:a16="http://schemas.microsoft.com/office/drawing/2014/main" id="{A59841A4-84FB-4D2C-9001-1B1774749468}"/>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255470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EFA-918F-4936-984E-47379CDCFA53}"/>
              </a:ext>
            </a:extLst>
          </p:cNvPr>
          <p:cNvSpPr>
            <a:spLocks noGrp="1"/>
          </p:cNvSpPr>
          <p:nvPr>
            <p:ph type="title"/>
          </p:nvPr>
        </p:nvSpPr>
        <p:spPr>
          <a:xfrm>
            <a:off x="457200" y="-80398"/>
            <a:ext cx="8229600" cy="857752"/>
          </a:xfrm>
        </p:spPr>
        <p:txBody>
          <a:bodyPr>
            <a:normAutofit/>
          </a:bodyPr>
          <a:lstStyle/>
          <a:p>
            <a:r>
              <a:rPr lang="en-US" dirty="0">
                <a:solidFill>
                  <a:schemeClr val="bg1">
                    <a:lumMod val="85000"/>
                  </a:schemeClr>
                </a:solidFill>
              </a:rPr>
              <a:t>Research Objective</a:t>
            </a:r>
          </a:p>
        </p:txBody>
      </p:sp>
      <p:sp>
        <p:nvSpPr>
          <p:cNvPr id="3" name="Content Placeholder 2">
            <a:extLst>
              <a:ext uri="{FF2B5EF4-FFF2-40B4-BE49-F238E27FC236}">
                <a16:creationId xmlns:a16="http://schemas.microsoft.com/office/drawing/2014/main" id="{B1C87283-8349-42BC-8050-8DEAC4F3B44F}"/>
              </a:ext>
            </a:extLst>
          </p:cNvPr>
          <p:cNvSpPr>
            <a:spLocks noGrp="1"/>
          </p:cNvSpPr>
          <p:nvPr>
            <p:ph idx="1"/>
          </p:nvPr>
        </p:nvSpPr>
        <p:spPr>
          <a:xfrm>
            <a:off x="457200" y="1143000"/>
            <a:ext cx="8229600" cy="4697361"/>
          </a:xfrm>
        </p:spPr>
        <p:txBody>
          <a:bodyPr/>
          <a:lstStyle/>
          <a:p>
            <a:pPr>
              <a:lnSpc>
                <a:spcPct val="90000"/>
              </a:lnSpc>
            </a:pPr>
            <a:r>
              <a:rPr lang="en-US" sz="2000" dirty="0"/>
              <a:t>Can we generate a generic model that can provide prevalent privacy settings? </a:t>
            </a:r>
          </a:p>
          <a:p>
            <a:pPr>
              <a:lnSpc>
                <a:spcPct val="90000"/>
              </a:lnSpc>
            </a:pPr>
            <a:endParaRPr lang="en-US" sz="2000" dirty="0"/>
          </a:p>
          <a:p>
            <a:pPr>
              <a:lnSpc>
                <a:spcPct val="90000"/>
              </a:lnSpc>
            </a:pPr>
            <a:r>
              <a:rPr lang="en-US" sz="2000" dirty="0"/>
              <a:t>Can we take advantage of CNN to derive promising features that can identify private content in images shared online?</a:t>
            </a:r>
          </a:p>
          <a:p>
            <a:pPr>
              <a:lnSpc>
                <a:spcPct val="90000"/>
              </a:lnSpc>
            </a:pPr>
            <a:endParaRPr lang="en-US" sz="2000" dirty="0"/>
          </a:p>
          <a:p>
            <a:pPr>
              <a:lnSpc>
                <a:spcPct val="90000"/>
              </a:lnSpc>
            </a:pPr>
            <a:r>
              <a:rPr lang="en-US" sz="2000" dirty="0"/>
              <a:t>Do these features better discriminate between the public and private privacy classes than the existing features?</a:t>
            </a:r>
          </a:p>
          <a:p>
            <a:pPr>
              <a:lnSpc>
                <a:spcPct val="90000"/>
              </a:lnSpc>
            </a:pPr>
            <a:endParaRPr lang="en-US" sz="2000" dirty="0"/>
          </a:p>
          <a:p>
            <a:pPr>
              <a:lnSpc>
                <a:spcPct val="90000"/>
              </a:lnSpc>
            </a:pPr>
            <a:r>
              <a:rPr lang="en-US" sz="2000" dirty="0"/>
              <a:t>How well these features generalize over the unseen images?</a:t>
            </a:r>
          </a:p>
          <a:p>
            <a:pPr>
              <a:lnSpc>
                <a:spcPct val="90000"/>
              </a:lnSpc>
            </a:pPr>
            <a:endParaRPr lang="en-US" sz="2000" dirty="0"/>
          </a:p>
          <a:p>
            <a:pPr>
              <a:lnSpc>
                <a:spcPct val="90000"/>
              </a:lnSpc>
            </a:pPr>
            <a:r>
              <a:rPr lang="en-US" sz="2000" dirty="0"/>
              <a:t>Can we use multi-modal information associated with online images to identify sensitive content more accurately?</a:t>
            </a:r>
          </a:p>
          <a:p>
            <a:pPr marL="0" indent="0">
              <a:lnSpc>
                <a:spcPct val="90000"/>
              </a:lnSpc>
              <a:buNone/>
            </a:pPr>
            <a:endParaRPr lang="en-US" sz="1900" dirty="0"/>
          </a:p>
        </p:txBody>
      </p:sp>
      <p:sp>
        <p:nvSpPr>
          <p:cNvPr id="7" name="Date Placeholder 6">
            <a:extLst>
              <a:ext uri="{FF2B5EF4-FFF2-40B4-BE49-F238E27FC236}">
                <a16:creationId xmlns:a16="http://schemas.microsoft.com/office/drawing/2014/main" id="{53E58C14-E9B4-4FFA-A511-B16BB744D4F9}"/>
              </a:ext>
            </a:extLst>
          </p:cNvPr>
          <p:cNvSpPr>
            <a:spLocks noGrp="1"/>
          </p:cNvSpPr>
          <p:nvPr>
            <p:ph type="dt" sz="half" idx="10"/>
          </p:nvPr>
        </p:nvSpPr>
        <p:spPr/>
        <p:txBody>
          <a:bodyPr/>
          <a:lstStyle/>
          <a:p>
            <a:fld id="{0C43E064-0029-437E-A6AE-C16261851C56}" type="datetime1">
              <a:rPr lang="en-US" smtClean="0"/>
              <a:t>7/17/2019</a:t>
            </a:fld>
            <a:endParaRPr lang="en-US" dirty="0"/>
          </a:p>
        </p:txBody>
      </p:sp>
      <p:sp>
        <p:nvSpPr>
          <p:cNvPr id="4" name="Footer Placeholder 3">
            <a:extLst>
              <a:ext uri="{FF2B5EF4-FFF2-40B4-BE49-F238E27FC236}">
                <a16:creationId xmlns:a16="http://schemas.microsoft.com/office/drawing/2014/main" id="{B5ADF21C-A6E4-465D-9F16-91D1F09B48D2}"/>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3458715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14C5-45D1-434F-99C7-32EE790690C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dirty="0">
                <a:solidFill>
                  <a:schemeClr val="bg1"/>
                </a:solidFill>
              </a:rPr>
              <a:t>Bag-of-Tags</a:t>
            </a:r>
            <a:endParaRPr lang="en-US" sz="2800" kern="1200" dirty="0">
              <a:solidFill>
                <a:schemeClr val="bg1"/>
              </a:solidFill>
              <a:latin typeface="+mj-lt"/>
              <a:ea typeface="+mj-ea"/>
              <a:cs typeface="+mj-cs"/>
            </a:endParaRPr>
          </a:p>
        </p:txBody>
      </p:sp>
      <p:sp>
        <p:nvSpPr>
          <p:cNvPr id="4" name="Content Placeholder 3">
            <a:extLst>
              <a:ext uri="{FF2B5EF4-FFF2-40B4-BE49-F238E27FC236}">
                <a16:creationId xmlns:a16="http://schemas.microsoft.com/office/drawing/2014/main" id="{D68308DF-0B65-40FD-B4A7-A64F2D474C9F}"/>
              </a:ext>
            </a:extLst>
          </p:cNvPr>
          <p:cNvSpPr>
            <a:spLocks noGrp="1"/>
          </p:cNvSpPr>
          <p:nvPr>
            <p:ph idx="1"/>
          </p:nvPr>
        </p:nvSpPr>
        <p:spPr/>
        <p:txBody>
          <a:bodyPr/>
          <a:lstStyle/>
          <a:p>
            <a:endParaRPr lang="en-US" dirty="0"/>
          </a:p>
        </p:txBody>
      </p:sp>
      <p:sp>
        <p:nvSpPr>
          <p:cNvPr id="9" name="Date Placeholder 8">
            <a:extLst>
              <a:ext uri="{FF2B5EF4-FFF2-40B4-BE49-F238E27FC236}">
                <a16:creationId xmlns:a16="http://schemas.microsoft.com/office/drawing/2014/main" id="{0952EA1E-D981-4216-B49D-6A256D18F71B}"/>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7421C239-F04C-41FF-8E43-26B06B326DA4}"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05331626-06C0-4E4C-8EE5-7F3BB9CACA13}"/>
              </a:ext>
            </a:extLst>
          </p:cNvPr>
          <p:cNvSpPr>
            <a:spLocks noGrp="1"/>
          </p:cNvSpPr>
          <p:nvPr>
            <p:ph type="ftr" sz="quarter" idx="11"/>
          </p:nvPr>
        </p:nvSpPr>
        <p:spPr/>
        <p:txBody>
          <a:bodyPr/>
          <a:lstStyle/>
          <a:p>
            <a:r>
              <a:rPr lang="en-US"/>
              <a:t>Ashwini Tonge</a:t>
            </a:r>
            <a:endParaRPr lang="en-US" dirty="0"/>
          </a:p>
        </p:txBody>
      </p:sp>
      <p:pic>
        <p:nvPicPr>
          <p:cNvPr id="6" name="Picture 5">
            <a:extLst>
              <a:ext uri="{FF2B5EF4-FFF2-40B4-BE49-F238E27FC236}">
                <a16:creationId xmlns:a16="http://schemas.microsoft.com/office/drawing/2014/main" id="{9FEA3CEE-0164-412E-89DF-DC4C79C56C1F}"/>
              </a:ext>
            </a:extLst>
          </p:cNvPr>
          <p:cNvPicPr>
            <a:picLocks noChangeAspect="1"/>
          </p:cNvPicPr>
          <p:nvPr/>
        </p:nvPicPr>
        <p:blipFill>
          <a:blip r:embed="rId2"/>
          <a:stretch>
            <a:fillRect/>
          </a:stretch>
        </p:blipFill>
        <p:spPr>
          <a:xfrm>
            <a:off x="500062" y="1689916"/>
            <a:ext cx="8143875" cy="3733800"/>
          </a:xfrm>
          <a:prstGeom prst="rect">
            <a:avLst/>
          </a:prstGeom>
        </p:spPr>
      </p:pic>
    </p:spTree>
    <p:extLst>
      <p:ext uri="{BB962C8B-B14F-4D97-AF65-F5344CB8AC3E}">
        <p14:creationId xmlns:p14="http://schemas.microsoft.com/office/powerpoint/2010/main" val="19684335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314C5-45D1-434F-99C7-32EE790690C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dirty="0">
                <a:solidFill>
                  <a:schemeClr val="bg1"/>
                </a:solidFill>
                <a:latin typeface="+mj-lt"/>
                <a:ea typeface="+mj-ea"/>
                <a:cs typeface="+mj-cs"/>
              </a:rPr>
              <a:t>Tag CNN</a:t>
            </a:r>
          </a:p>
        </p:txBody>
      </p:sp>
      <p:pic>
        <p:nvPicPr>
          <p:cNvPr id="18" name="Content Placeholder 9">
            <a:extLst>
              <a:ext uri="{FF2B5EF4-FFF2-40B4-BE49-F238E27FC236}">
                <a16:creationId xmlns:a16="http://schemas.microsoft.com/office/drawing/2014/main" id="{B963F519-9D98-4A59-B687-8BFEEA572A06}"/>
              </a:ext>
            </a:extLst>
          </p:cNvPr>
          <p:cNvPicPr>
            <a:picLocks noGrp="1" noChangeAspect="1"/>
          </p:cNvPicPr>
          <p:nvPr>
            <p:ph idx="1"/>
          </p:nvPr>
        </p:nvPicPr>
        <p:blipFill>
          <a:blip r:embed="rId2"/>
          <a:stretch>
            <a:fillRect/>
          </a:stretch>
        </p:blipFill>
        <p:spPr>
          <a:xfrm>
            <a:off x="1104900" y="2015331"/>
            <a:ext cx="6934200" cy="3971925"/>
          </a:xfrm>
          <a:prstGeom prst="rect">
            <a:avLst/>
          </a:prstGeom>
        </p:spPr>
      </p:pic>
      <p:sp>
        <p:nvSpPr>
          <p:cNvPr id="9" name="Date Placeholder 8">
            <a:extLst>
              <a:ext uri="{FF2B5EF4-FFF2-40B4-BE49-F238E27FC236}">
                <a16:creationId xmlns:a16="http://schemas.microsoft.com/office/drawing/2014/main" id="{0952EA1E-D981-4216-B49D-6A256D18F71B}"/>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E3F2AC91-F5DC-4656-8052-4CE91E7CB87B}"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80537E17-3D30-4646-83A5-7778E2E1DE17}"/>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4089898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01828-8DCF-4FF3-A372-0431668134EC}"/>
              </a:ext>
            </a:extLst>
          </p:cNvPr>
          <p:cNvSpPr>
            <a:spLocks noGrp="1"/>
          </p:cNvSpPr>
          <p:nvPr>
            <p:ph type="title"/>
          </p:nvPr>
        </p:nvSpPr>
        <p:spPr>
          <a:xfrm>
            <a:off x="457200" y="0"/>
            <a:ext cx="8229600" cy="703473"/>
          </a:xfrm>
        </p:spPr>
        <p:txBody>
          <a:bodyPr>
            <a:normAutofit/>
          </a:bodyPr>
          <a:lstStyle/>
          <a:p>
            <a:r>
              <a:rPr lang="en-US" dirty="0">
                <a:solidFill>
                  <a:schemeClr val="bg1">
                    <a:lumMod val="85000"/>
                  </a:schemeClr>
                </a:solidFill>
              </a:rPr>
              <a:t>Dataset</a:t>
            </a:r>
          </a:p>
        </p:txBody>
      </p:sp>
      <p:sp>
        <p:nvSpPr>
          <p:cNvPr id="3" name="Content Placeholder 2">
            <a:extLst>
              <a:ext uri="{FF2B5EF4-FFF2-40B4-BE49-F238E27FC236}">
                <a16:creationId xmlns:a16="http://schemas.microsoft.com/office/drawing/2014/main" id="{C2B52BC9-4771-4D00-8FD8-65B7C4727906}"/>
              </a:ext>
            </a:extLst>
          </p:cNvPr>
          <p:cNvSpPr>
            <a:spLocks noGrp="1"/>
          </p:cNvSpPr>
          <p:nvPr>
            <p:ph idx="1"/>
          </p:nvPr>
        </p:nvSpPr>
        <p:spPr>
          <a:xfrm>
            <a:off x="554476" y="1549845"/>
            <a:ext cx="8229600" cy="4525963"/>
          </a:xfrm>
        </p:spPr>
        <p:txBody>
          <a:bodyPr>
            <a:normAutofit/>
          </a:bodyPr>
          <a:lstStyle/>
          <a:p>
            <a:r>
              <a:rPr lang="en-US" sz="2400" dirty="0"/>
              <a:t>Train – 27,000</a:t>
            </a:r>
          </a:p>
          <a:p>
            <a:endParaRPr lang="en-US" sz="2400" dirty="0"/>
          </a:p>
          <a:p>
            <a:r>
              <a:rPr lang="en-US" sz="2400" dirty="0"/>
              <a:t>Test – 5000</a:t>
            </a:r>
          </a:p>
          <a:p>
            <a:pPr marL="0" indent="0">
              <a:buNone/>
            </a:pPr>
            <a:r>
              <a:rPr lang="en-US" sz="2400" dirty="0"/>
              <a:t> </a:t>
            </a:r>
          </a:p>
        </p:txBody>
      </p:sp>
      <p:sp>
        <p:nvSpPr>
          <p:cNvPr id="9" name="Date Placeholder 8">
            <a:extLst>
              <a:ext uri="{FF2B5EF4-FFF2-40B4-BE49-F238E27FC236}">
                <a16:creationId xmlns:a16="http://schemas.microsoft.com/office/drawing/2014/main" id="{A76E0FC0-82A5-474D-BC13-04BB06D989DC}"/>
              </a:ext>
            </a:extLst>
          </p:cNvPr>
          <p:cNvSpPr>
            <a:spLocks noGrp="1"/>
          </p:cNvSpPr>
          <p:nvPr>
            <p:ph type="dt" sz="half" idx="10"/>
          </p:nvPr>
        </p:nvSpPr>
        <p:spPr/>
        <p:txBody>
          <a:bodyPr/>
          <a:lstStyle/>
          <a:p>
            <a:fld id="{C6C16362-3694-4B1D-9101-4B0EF8F97F41}" type="datetime1">
              <a:rPr lang="en-US" smtClean="0"/>
              <a:t>7/17/2019</a:t>
            </a:fld>
            <a:endParaRPr lang="en-US" dirty="0"/>
          </a:p>
        </p:txBody>
      </p:sp>
      <p:sp>
        <p:nvSpPr>
          <p:cNvPr id="4" name="Footer Placeholder 3">
            <a:extLst>
              <a:ext uri="{FF2B5EF4-FFF2-40B4-BE49-F238E27FC236}">
                <a16:creationId xmlns:a16="http://schemas.microsoft.com/office/drawing/2014/main" id="{F454AC83-D359-4AEB-ADE5-A021C889BBD6}"/>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3268077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6703F8F-8A50-4465-A09D-3E3639DE6379}"/>
              </a:ext>
            </a:extLst>
          </p:cNvPr>
          <p:cNvPicPr>
            <a:picLocks noChangeAspect="1"/>
          </p:cNvPicPr>
          <p:nvPr/>
        </p:nvPicPr>
        <p:blipFill>
          <a:blip r:embed="rId2"/>
          <a:stretch>
            <a:fillRect/>
          </a:stretch>
        </p:blipFill>
        <p:spPr>
          <a:xfrm>
            <a:off x="1022532" y="1418782"/>
            <a:ext cx="6931764" cy="4589739"/>
          </a:xfrm>
          <a:prstGeom prst="rect">
            <a:avLst/>
          </a:prstGeom>
        </p:spPr>
      </p:pic>
      <p:sp>
        <p:nvSpPr>
          <p:cNvPr id="2" name="Title 1">
            <a:extLst>
              <a:ext uri="{FF2B5EF4-FFF2-40B4-BE49-F238E27FC236}">
                <a16:creationId xmlns:a16="http://schemas.microsoft.com/office/drawing/2014/main" id="{0F895098-A9F7-4FF7-ACCF-76A745FBA44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200" kern="1200" dirty="0">
                <a:solidFill>
                  <a:schemeClr val="bg1"/>
                </a:solidFill>
                <a:latin typeface="+mj-lt"/>
                <a:ea typeface="+mj-ea"/>
                <a:cs typeface="+mj-cs"/>
              </a:rPr>
              <a:t>The impact of the network architecture on the privacy prediction</a:t>
            </a:r>
          </a:p>
        </p:txBody>
      </p:sp>
      <p:sp>
        <p:nvSpPr>
          <p:cNvPr id="8" name="Date Placeholder 7">
            <a:extLst>
              <a:ext uri="{FF2B5EF4-FFF2-40B4-BE49-F238E27FC236}">
                <a16:creationId xmlns:a16="http://schemas.microsoft.com/office/drawing/2014/main" id="{1C4D0B43-0CB6-4238-A079-3074B9C99449}"/>
              </a:ext>
            </a:extLst>
          </p:cNvPr>
          <p:cNvSpPr>
            <a:spLocks noGrp="1"/>
          </p:cNvSpPr>
          <p:nvPr>
            <p:ph type="dt" sz="half" idx="10"/>
          </p:nvPr>
        </p:nvSpPr>
        <p:spPr/>
        <p:txBody>
          <a:bodyPr/>
          <a:lstStyle/>
          <a:p>
            <a:fld id="{8ED201F0-8536-4459-A3E6-8B70D5F75C69}" type="datetime1">
              <a:rPr lang="en-US" smtClean="0"/>
              <a:t>7/17/2019</a:t>
            </a:fld>
            <a:endParaRPr lang="en-US" dirty="0"/>
          </a:p>
        </p:txBody>
      </p:sp>
      <p:sp>
        <p:nvSpPr>
          <p:cNvPr id="3" name="Footer Placeholder 2">
            <a:extLst>
              <a:ext uri="{FF2B5EF4-FFF2-40B4-BE49-F238E27FC236}">
                <a16:creationId xmlns:a16="http://schemas.microsoft.com/office/drawing/2014/main" id="{F8BEFE0F-C45F-4C1A-945F-55733F10C57D}"/>
              </a:ext>
            </a:extLst>
          </p:cNvPr>
          <p:cNvSpPr>
            <a:spLocks noGrp="1"/>
          </p:cNvSpPr>
          <p:nvPr>
            <p:ph type="ftr" sz="quarter" idx="11"/>
          </p:nvPr>
        </p:nvSpPr>
        <p:spPr/>
        <p:txBody>
          <a:bodyPr/>
          <a:lstStyle/>
          <a:p>
            <a:r>
              <a:rPr lang="en-US"/>
              <a:t>Ashwini Tonge</a:t>
            </a:r>
            <a:endParaRPr lang="en-US" dirty="0"/>
          </a:p>
        </p:txBody>
      </p:sp>
      <p:sp>
        <p:nvSpPr>
          <p:cNvPr id="9" name="Title 1">
            <a:extLst>
              <a:ext uri="{FF2B5EF4-FFF2-40B4-BE49-F238E27FC236}">
                <a16:creationId xmlns:a16="http://schemas.microsoft.com/office/drawing/2014/main" id="{BA253F34-C0EA-4DF8-83C3-119973F9C649}"/>
              </a:ext>
            </a:extLst>
          </p:cNvPr>
          <p:cNvSpPr txBox="1">
            <a:spLocks/>
          </p:cNvSpPr>
          <p:nvPr/>
        </p:nvSpPr>
        <p:spPr>
          <a:xfrm>
            <a:off x="457200" y="0"/>
            <a:ext cx="8229600" cy="643467"/>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lumMod val="85000"/>
                  </a:schemeClr>
                </a:solidFill>
              </a:rPr>
              <a:t>Experiments and Results</a:t>
            </a:r>
          </a:p>
        </p:txBody>
      </p:sp>
    </p:spTree>
    <p:extLst>
      <p:ext uri="{BB962C8B-B14F-4D97-AF65-F5344CB8AC3E}">
        <p14:creationId xmlns:p14="http://schemas.microsoft.com/office/powerpoint/2010/main" val="12895996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849D-83F3-4029-AB33-4483ED98C714}"/>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dirty="0">
                <a:solidFill>
                  <a:srgbClr val="FFFFFF"/>
                </a:solidFill>
                <a:latin typeface="+mj-lt"/>
                <a:ea typeface="+mj-ea"/>
                <a:cs typeface="+mj-cs"/>
              </a:rPr>
              <a:t>Fine-tuned vs. </a:t>
            </a: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Pretrained networks.</a:t>
            </a:r>
          </a:p>
        </p:txBody>
      </p:sp>
      <p:sp>
        <p:nvSpPr>
          <p:cNvPr id="9" name="Date Placeholder 8">
            <a:extLst>
              <a:ext uri="{FF2B5EF4-FFF2-40B4-BE49-F238E27FC236}">
                <a16:creationId xmlns:a16="http://schemas.microsoft.com/office/drawing/2014/main" id="{06AD4935-6092-4CAA-A212-075284FE8A99}"/>
              </a:ext>
            </a:extLst>
          </p:cNvPr>
          <p:cNvSpPr>
            <a:spLocks noGrp="1"/>
          </p:cNvSpPr>
          <p:nvPr>
            <p:ph type="dt" sz="half" idx="10"/>
          </p:nvPr>
        </p:nvSpPr>
        <p:spPr>
          <a:xfrm>
            <a:off x="6631686" y="6356350"/>
            <a:ext cx="1497901" cy="365125"/>
          </a:xfrm>
        </p:spPr>
        <p:txBody>
          <a:bodyPr vert="horz" lIns="91440" tIns="45720" rIns="91440" bIns="45720" rtlCol="0" anchor="ctr">
            <a:normAutofit/>
          </a:bodyPr>
          <a:lstStyle/>
          <a:p>
            <a:pPr algn="r" defTabSz="914400">
              <a:spcAft>
                <a:spcPts val="600"/>
              </a:spcAft>
            </a:pPr>
            <a:fld id="{B896A00E-2495-44C1-A989-5388FB688DA0}" type="datetime1">
              <a:rPr lang="en-US" smtClean="0">
                <a:solidFill>
                  <a:schemeClr val="tx1">
                    <a:alpha val="80000"/>
                  </a:schemeClr>
                </a:solidFill>
              </a:rPr>
              <a:t>7/17/2019</a:t>
            </a:fld>
            <a:endParaRPr lang="en-US">
              <a:solidFill>
                <a:schemeClr val="tx1">
                  <a:alpha val="80000"/>
                </a:schemeClr>
              </a:solidFill>
            </a:endParaRPr>
          </a:p>
        </p:txBody>
      </p:sp>
      <p:sp>
        <p:nvSpPr>
          <p:cNvPr id="3" name="Footer Placeholder 2">
            <a:extLst>
              <a:ext uri="{FF2B5EF4-FFF2-40B4-BE49-F238E27FC236}">
                <a16:creationId xmlns:a16="http://schemas.microsoft.com/office/drawing/2014/main" id="{8EA775A1-D427-4E64-B4E3-FEF312C61596}"/>
              </a:ext>
            </a:extLst>
          </p:cNvPr>
          <p:cNvSpPr>
            <a:spLocks noGrp="1"/>
          </p:cNvSpPr>
          <p:nvPr>
            <p:ph type="ftr" sz="quarter" idx="11"/>
          </p:nvPr>
        </p:nvSpPr>
        <p:spPr/>
        <p:txBody>
          <a:bodyPr/>
          <a:lstStyle/>
          <a:p>
            <a:r>
              <a:rPr lang="en-US"/>
              <a:t>Ashwini Tonge</a:t>
            </a:r>
            <a:endParaRPr lang="en-US" dirty="0"/>
          </a:p>
        </p:txBody>
      </p:sp>
      <p:pic>
        <p:nvPicPr>
          <p:cNvPr id="6" name="Picture 5">
            <a:extLst>
              <a:ext uri="{FF2B5EF4-FFF2-40B4-BE49-F238E27FC236}">
                <a16:creationId xmlns:a16="http://schemas.microsoft.com/office/drawing/2014/main" id="{796E6C22-A137-495C-9388-4CBC4DF13ACE}"/>
              </a:ext>
            </a:extLst>
          </p:cNvPr>
          <p:cNvPicPr>
            <a:picLocks noChangeAspect="1"/>
          </p:cNvPicPr>
          <p:nvPr/>
        </p:nvPicPr>
        <p:blipFill>
          <a:blip r:embed="rId2"/>
          <a:stretch>
            <a:fillRect/>
          </a:stretch>
        </p:blipFill>
        <p:spPr>
          <a:xfrm>
            <a:off x="3314336" y="845573"/>
            <a:ext cx="5668808" cy="4861002"/>
          </a:xfrm>
          <a:prstGeom prst="rect">
            <a:avLst/>
          </a:prstGeom>
        </p:spPr>
      </p:pic>
    </p:spTree>
    <p:extLst>
      <p:ext uri="{BB962C8B-B14F-4D97-AF65-F5344CB8AC3E}">
        <p14:creationId xmlns:p14="http://schemas.microsoft.com/office/powerpoint/2010/main" val="1754285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4322-72C3-440F-B6B4-1B223A1D47F0}"/>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a:solidFill>
                  <a:schemeClr val="bg1"/>
                </a:solidFill>
                <a:latin typeface="+mj-lt"/>
                <a:ea typeface="+mj-ea"/>
                <a:cs typeface="+mj-cs"/>
              </a:rPr>
              <a:t>DeepPrivate features vs. Baselines</a:t>
            </a:r>
          </a:p>
        </p:txBody>
      </p:sp>
      <p:pic>
        <p:nvPicPr>
          <p:cNvPr id="13" name="Content Placeholder 9">
            <a:extLst>
              <a:ext uri="{FF2B5EF4-FFF2-40B4-BE49-F238E27FC236}">
                <a16:creationId xmlns:a16="http://schemas.microsoft.com/office/drawing/2014/main" id="{1198EA80-B3FE-41A2-A25B-50848D1C08B4}"/>
              </a:ext>
            </a:extLst>
          </p:cNvPr>
          <p:cNvPicPr>
            <a:picLocks noGrp="1" noChangeAspect="1"/>
          </p:cNvPicPr>
          <p:nvPr>
            <p:ph idx="1"/>
          </p:nvPr>
        </p:nvPicPr>
        <p:blipFill>
          <a:blip r:embed="rId2"/>
          <a:stretch>
            <a:fillRect/>
          </a:stretch>
        </p:blipFill>
        <p:spPr>
          <a:xfrm>
            <a:off x="1145321" y="1825625"/>
            <a:ext cx="6853357" cy="4351338"/>
          </a:xfrm>
          <a:prstGeom prst="rect">
            <a:avLst/>
          </a:prstGeom>
        </p:spPr>
      </p:pic>
      <p:sp>
        <p:nvSpPr>
          <p:cNvPr id="8" name="Date Placeholder 7">
            <a:extLst>
              <a:ext uri="{FF2B5EF4-FFF2-40B4-BE49-F238E27FC236}">
                <a16:creationId xmlns:a16="http://schemas.microsoft.com/office/drawing/2014/main" id="{43A2EDA8-BC41-4E50-93C3-210923EA7441}"/>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D1A5CE2D-DBA1-4DF8-A2DB-102DFF7E7EE1}"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3C4C3D58-BC75-4CFC-8350-0858BF8E3EC5}"/>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2749540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8BD11-FB17-488D-A435-76EDFCD96234}"/>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kern="1200">
                <a:solidFill>
                  <a:schemeClr val="bg1"/>
                </a:solidFill>
                <a:latin typeface="+mj-lt"/>
                <a:ea typeface="+mj-ea"/>
                <a:cs typeface="+mj-cs"/>
              </a:rPr>
              <a:t>Evaluation of tag features for privacy prediction</a:t>
            </a:r>
          </a:p>
        </p:txBody>
      </p:sp>
      <p:sp>
        <p:nvSpPr>
          <p:cNvPr id="9" name="Date Placeholder 8">
            <a:extLst>
              <a:ext uri="{FF2B5EF4-FFF2-40B4-BE49-F238E27FC236}">
                <a16:creationId xmlns:a16="http://schemas.microsoft.com/office/drawing/2014/main" id="{47E7B7D1-957C-4634-AAA7-9C8A99BF82FE}"/>
              </a:ext>
            </a:extLst>
          </p:cNvPr>
          <p:cNvSpPr>
            <a:spLocks noGrp="1"/>
          </p:cNvSpPr>
          <p:nvPr>
            <p:ph type="dt" sz="half" idx="10"/>
          </p:nvPr>
        </p:nvSpPr>
        <p:spPr/>
        <p:txBody>
          <a:bodyPr vert="horz" lIns="91440" tIns="45720" rIns="91440" bIns="45720" rtlCol="0" anchor="ctr">
            <a:normAutofit/>
          </a:bodyPr>
          <a:lstStyle/>
          <a:p>
            <a:pPr defTabSz="914400">
              <a:spcAft>
                <a:spcPts val="600"/>
              </a:spcAft>
            </a:pPr>
            <a:fld id="{A7519C02-195D-49A4-91B8-C6E4AEBDAB99}" type="datetime1">
              <a:rPr lang="en-US" smtClean="0">
                <a:solidFill>
                  <a:schemeClr val="tx1">
                    <a:tint val="75000"/>
                  </a:schemeClr>
                </a:solidFill>
              </a:rPr>
              <a:t>7/17/2019</a:t>
            </a:fld>
            <a:endParaRPr lang="en-US">
              <a:solidFill>
                <a:schemeClr val="tx1">
                  <a:tint val="75000"/>
                </a:schemeClr>
              </a:solidFill>
            </a:endParaRPr>
          </a:p>
        </p:txBody>
      </p:sp>
      <p:sp>
        <p:nvSpPr>
          <p:cNvPr id="3" name="Footer Placeholder 2">
            <a:extLst>
              <a:ext uri="{FF2B5EF4-FFF2-40B4-BE49-F238E27FC236}">
                <a16:creationId xmlns:a16="http://schemas.microsoft.com/office/drawing/2014/main" id="{9B3F5609-8879-4890-8C6A-38B235996093}"/>
              </a:ext>
            </a:extLst>
          </p:cNvPr>
          <p:cNvSpPr>
            <a:spLocks noGrp="1"/>
          </p:cNvSpPr>
          <p:nvPr>
            <p:ph type="ftr" sz="quarter" idx="11"/>
          </p:nvPr>
        </p:nvSpPr>
        <p:spPr/>
        <p:txBody>
          <a:bodyPr/>
          <a:lstStyle/>
          <a:p>
            <a:r>
              <a:rPr lang="en-US"/>
              <a:t>Ashwini Tonge</a:t>
            </a:r>
            <a:endParaRPr lang="en-US" dirty="0"/>
          </a:p>
        </p:txBody>
      </p:sp>
      <p:pic>
        <p:nvPicPr>
          <p:cNvPr id="6" name="Picture 5">
            <a:extLst>
              <a:ext uri="{FF2B5EF4-FFF2-40B4-BE49-F238E27FC236}">
                <a16:creationId xmlns:a16="http://schemas.microsoft.com/office/drawing/2014/main" id="{ACDEFFFF-7655-4A49-9DAC-4F6CCBF11A67}"/>
              </a:ext>
            </a:extLst>
          </p:cNvPr>
          <p:cNvPicPr>
            <a:picLocks noChangeAspect="1"/>
          </p:cNvPicPr>
          <p:nvPr/>
        </p:nvPicPr>
        <p:blipFill>
          <a:blip r:embed="rId2"/>
          <a:stretch>
            <a:fillRect/>
          </a:stretch>
        </p:blipFill>
        <p:spPr>
          <a:xfrm>
            <a:off x="832255" y="1576904"/>
            <a:ext cx="7479489" cy="4394199"/>
          </a:xfrm>
          <a:prstGeom prst="rect">
            <a:avLst/>
          </a:prstGeom>
        </p:spPr>
      </p:pic>
    </p:spTree>
    <p:extLst>
      <p:ext uri="{BB962C8B-B14F-4D97-AF65-F5344CB8AC3E}">
        <p14:creationId xmlns:p14="http://schemas.microsoft.com/office/powerpoint/2010/main" val="319371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FC3F-EE69-4973-9533-1920B7A7948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600" kern="1200" dirty="0">
                <a:solidFill>
                  <a:schemeClr val="bg1"/>
                </a:solidFill>
                <a:latin typeface="+mj-lt"/>
                <a:ea typeface="+mj-ea"/>
                <a:cs typeface="+mj-cs"/>
              </a:rPr>
              <a:t>Privacy predictions obtained by image content encodings</a:t>
            </a:r>
          </a:p>
        </p:txBody>
      </p:sp>
      <p:pic>
        <p:nvPicPr>
          <p:cNvPr id="7" name="Content Placeholder 3">
            <a:extLst>
              <a:ext uri="{FF2B5EF4-FFF2-40B4-BE49-F238E27FC236}">
                <a16:creationId xmlns:a16="http://schemas.microsoft.com/office/drawing/2014/main" id="{B3F2D160-2D96-4C1C-9EA7-EEACC084CCCF}"/>
              </a:ext>
            </a:extLst>
          </p:cNvPr>
          <p:cNvPicPr>
            <a:picLocks noGrp="1" noChangeAspect="1"/>
          </p:cNvPicPr>
          <p:nvPr>
            <p:ph idx="1"/>
          </p:nvPr>
        </p:nvPicPr>
        <p:blipFill>
          <a:blip r:embed="rId2"/>
          <a:stretch>
            <a:fillRect/>
          </a:stretch>
        </p:blipFill>
        <p:spPr>
          <a:xfrm>
            <a:off x="628650" y="2987478"/>
            <a:ext cx="7886700" cy="2027632"/>
          </a:xfrm>
          <a:prstGeom prst="rect">
            <a:avLst/>
          </a:prstGeom>
        </p:spPr>
      </p:pic>
      <p:sp>
        <p:nvSpPr>
          <p:cNvPr id="9" name="Date Placeholder 8">
            <a:extLst>
              <a:ext uri="{FF2B5EF4-FFF2-40B4-BE49-F238E27FC236}">
                <a16:creationId xmlns:a16="http://schemas.microsoft.com/office/drawing/2014/main" id="{2338AA18-56F3-4379-A292-39A7322E95A4}"/>
              </a:ext>
            </a:extLst>
          </p:cNvPr>
          <p:cNvSpPr>
            <a:spLocks noGrp="1"/>
          </p:cNvSpPr>
          <p:nvPr>
            <p:ph type="dt" sz="half" idx="10"/>
          </p:nvPr>
        </p:nvSpPr>
        <p:spPr/>
        <p:txBody>
          <a:bodyPr/>
          <a:lstStyle/>
          <a:p>
            <a:fld id="{E0B7559C-749A-442D-B709-8E4AA6610A4A}" type="datetime1">
              <a:rPr lang="en-US" smtClean="0"/>
              <a:t>7/17/2019</a:t>
            </a:fld>
            <a:endParaRPr lang="en-US" dirty="0"/>
          </a:p>
        </p:txBody>
      </p:sp>
      <p:sp>
        <p:nvSpPr>
          <p:cNvPr id="3" name="Footer Placeholder 2">
            <a:extLst>
              <a:ext uri="{FF2B5EF4-FFF2-40B4-BE49-F238E27FC236}">
                <a16:creationId xmlns:a16="http://schemas.microsoft.com/office/drawing/2014/main" id="{07EB30BC-C4AF-4356-8FE7-C58A0BAD2D4B}"/>
              </a:ext>
            </a:extLst>
          </p:cNvPr>
          <p:cNvSpPr>
            <a:spLocks noGrp="1"/>
          </p:cNvSpPr>
          <p:nvPr>
            <p:ph type="ftr" sz="quarter" idx="11"/>
          </p:nvPr>
        </p:nvSpPr>
        <p:spPr/>
        <p:txBody>
          <a:bodyPr/>
          <a:lstStyle/>
          <a:p>
            <a:r>
              <a:rPr lang="en-US"/>
              <a:t>Ashwini Tonge</a:t>
            </a:r>
            <a:endParaRPr lang="en-US" dirty="0"/>
          </a:p>
        </p:txBody>
      </p:sp>
    </p:spTree>
    <p:extLst>
      <p:ext uri="{BB962C8B-B14F-4D97-AF65-F5344CB8AC3E}">
        <p14:creationId xmlns:p14="http://schemas.microsoft.com/office/powerpoint/2010/main" val="1600105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BEFA-918F-4936-984E-47379CDCFA53}"/>
              </a:ext>
            </a:extLst>
          </p:cNvPr>
          <p:cNvSpPr>
            <a:spLocks noGrp="1"/>
          </p:cNvSpPr>
          <p:nvPr>
            <p:ph type="title"/>
          </p:nvPr>
        </p:nvSpPr>
        <p:spPr>
          <a:xfrm>
            <a:off x="457200" y="-80398"/>
            <a:ext cx="8229600" cy="857752"/>
          </a:xfrm>
        </p:spPr>
        <p:txBody>
          <a:bodyPr>
            <a:normAutofit/>
          </a:bodyPr>
          <a:lstStyle/>
          <a:p>
            <a:r>
              <a:rPr lang="en-US" dirty="0">
                <a:solidFill>
                  <a:schemeClr val="bg1">
                    <a:lumMod val="85000"/>
                  </a:schemeClr>
                </a:solidFill>
              </a:rPr>
              <a:t>Main Contributions of my Research</a:t>
            </a:r>
          </a:p>
        </p:txBody>
      </p:sp>
      <p:sp>
        <p:nvSpPr>
          <p:cNvPr id="3" name="Content Placeholder 2">
            <a:extLst>
              <a:ext uri="{FF2B5EF4-FFF2-40B4-BE49-F238E27FC236}">
                <a16:creationId xmlns:a16="http://schemas.microsoft.com/office/drawing/2014/main" id="{B1C87283-8349-42BC-8050-8DEAC4F3B44F}"/>
              </a:ext>
            </a:extLst>
          </p:cNvPr>
          <p:cNvSpPr>
            <a:spLocks noGrp="1"/>
          </p:cNvSpPr>
          <p:nvPr>
            <p:ph idx="1"/>
          </p:nvPr>
        </p:nvSpPr>
        <p:spPr>
          <a:xfrm>
            <a:off x="457200" y="1143000"/>
            <a:ext cx="8229600" cy="4697361"/>
          </a:xfrm>
        </p:spPr>
        <p:txBody>
          <a:bodyPr>
            <a:normAutofit fontScale="92500" lnSpcReduction="20000"/>
          </a:bodyPr>
          <a:lstStyle/>
          <a:p>
            <a:pPr algn="just"/>
            <a:r>
              <a:rPr lang="en-US" sz="2100" dirty="0"/>
              <a:t>An analysis of various “deep” feature representations for image privacy prediction (i.e., for predicting the class of an image as private or public). Unlike previous works, we explore features that can be directly obtained from a pre-trained CNNs for privacy prediction. </a:t>
            </a:r>
            <a:r>
              <a:rPr lang="en-US" sz="1900" dirty="0">
                <a:hlinkClick r:id="rId2" action="ppaction://hlinksldjump"/>
              </a:rPr>
              <a:t>(Tonge and </a:t>
            </a:r>
            <a:r>
              <a:rPr lang="en-US" sz="1900" dirty="0" err="1">
                <a:hlinkClick r:id="rId2" action="ppaction://hlinksldjump"/>
              </a:rPr>
              <a:t>Caragea</a:t>
            </a:r>
            <a:r>
              <a:rPr lang="en-US" sz="1900" dirty="0">
                <a:hlinkClick r:id="rId2" action="ppaction://hlinksldjump"/>
              </a:rPr>
              <a:t>, 2016, 2018 AAAI)</a:t>
            </a:r>
            <a:r>
              <a:rPr lang="en-US" sz="1900" dirty="0"/>
              <a:t> and </a:t>
            </a:r>
            <a:r>
              <a:rPr lang="en-US" sz="1900" dirty="0">
                <a:hlinkClick r:id="rId2" action="ppaction://hlinksldjump"/>
              </a:rPr>
              <a:t>(Tonge and </a:t>
            </a:r>
            <a:r>
              <a:rPr lang="en-US" sz="1900" dirty="0" err="1">
                <a:hlinkClick r:id="rId2" action="ppaction://hlinksldjump"/>
              </a:rPr>
              <a:t>Caragea</a:t>
            </a:r>
            <a:r>
              <a:rPr lang="en-US" sz="1900" dirty="0">
                <a:hlinkClick r:id="rId2" action="ppaction://hlinksldjump"/>
              </a:rPr>
              <a:t>, 2018 WWW Companion)</a:t>
            </a:r>
            <a:r>
              <a:rPr lang="en-US" sz="1900" dirty="0"/>
              <a:t>. </a:t>
            </a:r>
            <a:endParaRPr lang="en-US" sz="2200" dirty="0"/>
          </a:p>
          <a:p>
            <a:pPr algn="just"/>
            <a:endParaRPr lang="en-US" sz="2200" dirty="0"/>
          </a:p>
          <a:p>
            <a:pPr algn="just"/>
            <a:r>
              <a:rPr lang="en-US" sz="2100" dirty="0"/>
              <a:t>An extensive study to carefully identify the CNN architectures and features derived from these CNNs that can adequately predict the class of an image as private or public. </a:t>
            </a:r>
            <a:r>
              <a:rPr lang="en-US" sz="1900" dirty="0">
                <a:hlinkClick r:id="rId2" action="ppaction://hlinksldjump"/>
              </a:rPr>
              <a:t>(Tonge and </a:t>
            </a:r>
            <a:r>
              <a:rPr lang="en-US" sz="1900" dirty="0" err="1">
                <a:hlinkClick r:id="rId2" action="ppaction://hlinksldjump"/>
              </a:rPr>
              <a:t>Caragea</a:t>
            </a:r>
            <a:r>
              <a:rPr lang="en-US" sz="1900" dirty="0">
                <a:hlinkClick r:id="rId2" action="ppaction://hlinksldjump"/>
              </a:rPr>
              <a:t>, 2019 TWEB (submitted))</a:t>
            </a:r>
            <a:r>
              <a:rPr lang="en-US" sz="1900" dirty="0"/>
              <a:t>.</a:t>
            </a:r>
            <a:endParaRPr lang="en-US" sz="2200" dirty="0"/>
          </a:p>
          <a:p>
            <a:pPr algn="just"/>
            <a:endParaRPr lang="en-US" sz="2200" dirty="0"/>
          </a:p>
          <a:p>
            <a:pPr algn="just"/>
            <a:r>
              <a:rPr lang="en-US" sz="2100" dirty="0"/>
              <a:t>A privacy-aware approach to automatic image tagging, that aims at improving the quality of user annotations (or user tags), while also preserving the images' original privacy sharing patterns. </a:t>
            </a:r>
            <a:r>
              <a:rPr lang="en-US" sz="1900" dirty="0">
                <a:hlinkClick r:id="rId2" action="ppaction://hlinksldjump"/>
              </a:rPr>
              <a:t>(Tonge, </a:t>
            </a:r>
            <a:r>
              <a:rPr lang="en-US" sz="1900" dirty="0" err="1">
                <a:hlinkClick r:id="rId2" action="ppaction://hlinksldjump"/>
              </a:rPr>
              <a:t>Caragea</a:t>
            </a:r>
            <a:r>
              <a:rPr lang="en-US" sz="1900" dirty="0">
                <a:hlinkClick r:id="rId2" action="ppaction://hlinksldjump"/>
              </a:rPr>
              <a:t>, and </a:t>
            </a:r>
            <a:r>
              <a:rPr lang="en-US" sz="1900" dirty="0" err="1">
                <a:hlinkClick r:id="rId2" action="ppaction://hlinksldjump"/>
              </a:rPr>
              <a:t>Squicciarini</a:t>
            </a:r>
            <a:r>
              <a:rPr lang="en-US" sz="1900" dirty="0">
                <a:hlinkClick r:id="rId2" action="ppaction://hlinksldjump"/>
              </a:rPr>
              <a:t> 2018 HT)</a:t>
            </a:r>
            <a:r>
              <a:rPr lang="en-US" sz="1900" dirty="0"/>
              <a:t> and </a:t>
            </a:r>
            <a:r>
              <a:rPr lang="en-US" sz="1900" dirty="0">
                <a:hlinkClick r:id="rId2" action="ppaction://hlinksldjump"/>
              </a:rPr>
              <a:t>(Tonge and </a:t>
            </a:r>
            <a:r>
              <a:rPr lang="en-US" sz="1900" dirty="0" err="1">
                <a:hlinkClick r:id="rId2" action="ppaction://hlinksldjump"/>
              </a:rPr>
              <a:t>Caragea</a:t>
            </a:r>
            <a:r>
              <a:rPr lang="en-US" sz="1900" dirty="0">
                <a:hlinkClick r:id="rId2" action="ppaction://hlinksldjump"/>
              </a:rPr>
              <a:t>, 2019 TIST (accepted))</a:t>
            </a:r>
            <a:r>
              <a:rPr lang="en-US" sz="1900" dirty="0"/>
              <a:t>.</a:t>
            </a:r>
            <a:endParaRPr lang="en-US" sz="1700" dirty="0"/>
          </a:p>
          <a:p>
            <a:pPr algn="just"/>
            <a:endParaRPr lang="en-US" sz="1700" dirty="0"/>
          </a:p>
          <a:p>
            <a:pPr algn="just"/>
            <a:r>
              <a:rPr lang="en-US" sz="2100" dirty="0"/>
              <a:t>A novel approach that dynamically fuses multi-modal information of online images, derived through Convolutional Neural Networks (CNNs), to adequately identify the sensitive image content. </a:t>
            </a:r>
            <a:r>
              <a:rPr lang="en-US" sz="1900" dirty="0">
                <a:hlinkClick r:id="rId2" action="ppaction://hlinksldjump"/>
              </a:rPr>
              <a:t>(Tonge and </a:t>
            </a:r>
            <a:r>
              <a:rPr lang="en-US" sz="1900" dirty="0" err="1">
                <a:hlinkClick r:id="rId2" action="ppaction://hlinksldjump"/>
              </a:rPr>
              <a:t>Caragea</a:t>
            </a:r>
            <a:r>
              <a:rPr lang="en-US" sz="1900" dirty="0">
                <a:hlinkClick r:id="rId2" action="ppaction://hlinksldjump"/>
              </a:rPr>
              <a:t>, 2019 AAAI, WWW (accepted))</a:t>
            </a:r>
            <a:r>
              <a:rPr lang="en-US" sz="1900" dirty="0"/>
              <a:t>. </a:t>
            </a:r>
            <a:endParaRPr lang="en-US" sz="1300" dirty="0"/>
          </a:p>
          <a:p>
            <a:pPr marL="0" indent="0">
              <a:lnSpc>
                <a:spcPct val="90000"/>
              </a:lnSpc>
              <a:buNone/>
            </a:pPr>
            <a:endParaRPr lang="en-US" sz="1900" dirty="0"/>
          </a:p>
        </p:txBody>
      </p:sp>
      <p:sp>
        <p:nvSpPr>
          <p:cNvPr id="7" name="Date Placeholder 6">
            <a:extLst>
              <a:ext uri="{FF2B5EF4-FFF2-40B4-BE49-F238E27FC236}">
                <a16:creationId xmlns:a16="http://schemas.microsoft.com/office/drawing/2014/main" id="{53E58C14-E9B4-4FFA-A511-B16BB744D4F9}"/>
              </a:ext>
            </a:extLst>
          </p:cNvPr>
          <p:cNvSpPr>
            <a:spLocks noGrp="1"/>
          </p:cNvSpPr>
          <p:nvPr>
            <p:ph type="dt" sz="half" idx="10"/>
          </p:nvPr>
        </p:nvSpPr>
        <p:spPr/>
        <p:txBody>
          <a:bodyPr/>
          <a:lstStyle/>
          <a:p>
            <a:fld id="{2476E6F2-9FB2-4B73-ACD9-42C08D9064B4}" type="datetime1">
              <a:rPr lang="en-US" smtClean="0"/>
              <a:t>7/17/2019</a:t>
            </a:fld>
            <a:endParaRPr lang="en-US" dirty="0"/>
          </a:p>
        </p:txBody>
      </p:sp>
      <p:sp>
        <p:nvSpPr>
          <p:cNvPr id="4" name="Footer Placeholder 3">
            <a:extLst>
              <a:ext uri="{FF2B5EF4-FFF2-40B4-BE49-F238E27FC236}">
                <a16:creationId xmlns:a16="http://schemas.microsoft.com/office/drawing/2014/main" id="{D4917A8C-C0CF-427D-8144-565FEA89A375}"/>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4626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Outline</a:t>
            </a:r>
          </a:p>
        </p:txBody>
      </p:sp>
      <p:sp>
        <p:nvSpPr>
          <p:cNvPr id="3" name="Content Placeholder 2"/>
          <p:cNvSpPr>
            <a:spLocks noGrp="1"/>
          </p:cNvSpPr>
          <p:nvPr>
            <p:ph idx="1"/>
          </p:nvPr>
        </p:nvSpPr>
        <p:spPr>
          <a:xfrm>
            <a:off x="486381" y="1181910"/>
            <a:ext cx="8229600" cy="4525963"/>
          </a:xfrm>
        </p:spPr>
        <p:txBody>
          <a:bodyPr>
            <a:normAutofit/>
          </a:bodyPr>
          <a:lstStyle/>
          <a:p>
            <a:r>
              <a:rPr lang="en-US" sz="2200" dirty="0"/>
              <a:t>The Use of “Deep” Features for Online Image Sharing.</a:t>
            </a:r>
          </a:p>
          <a:p>
            <a:pPr lvl="1"/>
            <a:r>
              <a:rPr lang="en-US" sz="2200" dirty="0"/>
              <a:t>Object and Scene Features</a:t>
            </a:r>
          </a:p>
          <a:p>
            <a:pPr marL="457200" lvl="1" indent="0">
              <a:buNone/>
            </a:pPr>
            <a:endParaRPr lang="en-US" sz="1900" dirty="0"/>
          </a:p>
          <a:p>
            <a:r>
              <a:rPr lang="en-US" sz="2200" dirty="0"/>
              <a:t>Dynamic Deep Multi-modal Fusion for Image Privacy Prediction.</a:t>
            </a:r>
          </a:p>
          <a:p>
            <a:pPr lvl="1"/>
            <a:r>
              <a:rPr lang="en-US" sz="2200" dirty="0"/>
              <a:t>Combining object, scene and user tags.</a:t>
            </a:r>
          </a:p>
          <a:p>
            <a:pPr marL="457200" lvl="1" indent="0">
              <a:buNone/>
            </a:pPr>
            <a:endParaRPr lang="en-US" sz="2200" dirty="0"/>
          </a:p>
          <a:p>
            <a:r>
              <a:rPr lang="en-US" sz="2200" dirty="0"/>
              <a:t>Summary and Future Directions</a:t>
            </a:r>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268702BF-3DE3-485D-8E4C-0923E64F461C}" type="datetime1">
              <a:rPr lang="en-US" smtClean="0"/>
              <a:t>7/17/2019</a:t>
            </a:fld>
            <a:endParaRPr lang="en-US" dirty="0"/>
          </a:p>
        </p:txBody>
      </p:sp>
      <p:sp>
        <p:nvSpPr>
          <p:cNvPr id="4" name="Footer Placeholder 3">
            <a:extLst>
              <a:ext uri="{FF2B5EF4-FFF2-40B4-BE49-F238E27FC236}">
                <a16:creationId xmlns:a16="http://schemas.microsoft.com/office/drawing/2014/main" id="{97BA5165-E787-471C-85AA-1BEEF74FB73B}"/>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4235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381" y="-108722"/>
            <a:ext cx="8229600" cy="1013394"/>
          </a:xfrm>
        </p:spPr>
        <p:txBody>
          <a:bodyPr/>
          <a:lstStyle/>
          <a:p>
            <a:r>
              <a:rPr lang="en-US" dirty="0">
                <a:solidFill>
                  <a:schemeClr val="bg1">
                    <a:lumMod val="85000"/>
                  </a:schemeClr>
                </a:solidFill>
              </a:rPr>
              <a:t>Outline</a:t>
            </a:r>
          </a:p>
        </p:txBody>
      </p:sp>
      <p:sp>
        <p:nvSpPr>
          <p:cNvPr id="3" name="Content Placeholder 2"/>
          <p:cNvSpPr>
            <a:spLocks noGrp="1"/>
          </p:cNvSpPr>
          <p:nvPr>
            <p:ph idx="1"/>
          </p:nvPr>
        </p:nvSpPr>
        <p:spPr>
          <a:xfrm>
            <a:off x="486381" y="1181910"/>
            <a:ext cx="8229600" cy="4525963"/>
          </a:xfrm>
        </p:spPr>
        <p:txBody>
          <a:bodyPr>
            <a:normAutofit/>
          </a:bodyPr>
          <a:lstStyle/>
          <a:p>
            <a:r>
              <a:rPr lang="en-US" sz="2400" dirty="0"/>
              <a:t>The Use of “Deep” Features for Online Image Sharing.</a:t>
            </a:r>
          </a:p>
          <a:p>
            <a:pPr lvl="1"/>
            <a:r>
              <a:rPr lang="en-US" sz="2400" dirty="0"/>
              <a:t>Object and Scene Features</a:t>
            </a:r>
          </a:p>
          <a:p>
            <a:pPr marL="457200" lvl="1" indent="0">
              <a:buNone/>
            </a:pPr>
            <a:endParaRPr lang="en-US" sz="2400" dirty="0">
              <a:solidFill>
                <a:schemeClr val="bg1">
                  <a:lumMod val="75000"/>
                </a:schemeClr>
              </a:solidFill>
            </a:endParaRPr>
          </a:p>
          <a:p>
            <a:r>
              <a:rPr lang="en-US" sz="2400" dirty="0">
                <a:solidFill>
                  <a:schemeClr val="bg1">
                    <a:lumMod val="75000"/>
                  </a:schemeClr>
                </a:solidFill>
              </a:rPr>
              <a:t>Dynamic Deep Multi-modal Fusion for Image Privacy Prediction.</a:t>
            </a:r>
          </a:p>
          <a:p>
            <a:pPr lvl="1"/>
            <a:r>
              <a:rPr lang="en-US" sz="2400" dirty="0">
                <a:solidFill>
                  <a:schemeClr val="bg1">
                    <a:lumMod val="75000"/>
                  </a:schemeClr>
                </a:solidFill>
              </a:rPr>
              <a:t>Combining object, scene and user tags.</a:t>
            </a:r>
          </a:p>
          <a:p>
            <a:pPr marL="457200" lvl="1" indent="0">
              <a:buNone/>
            </a:pPr>
            <a:endParaRPr lang="en-US" sz="2400" dirty="0">
              <a:solidFill>
                <a:schemeClr val="bg1">
                  <a:lumMod val="75000"/>
                </a:schemeClr>
              </a:solidFill>
            </a:endParaRPr>
          </a:p>
          <a:p>
            <a:r>
              <a:rPr lang="en-US" sz="2400" dirty="0">
                <a:solidFill>
                  <a:schemeClr val="bg1">
                    <a:lumMod val="75000"/>
                  </a:schemeClr>
                </a:solidFill>
              </a:rPr>
              <a:t>Summary and Future Directions</a:t>
            </a:r>
          </a:p>
          <a:p>
            <a:endParaRPr lang="en-US" dirty="0"/>
          </a:p>
          <a:p>
            <a:endParaRPr lang="en-US" dirty="0"/>
          </a:p>
          <a:p>
            <a:endParaRPr lang="en-US" dirty="0"/>
          </a:p>
        </p:txBody>
      </p:sp>
      <p:sp>
        <p:nvSpPr>
          <p:cNvPr id="9" name="Date Placeholder 8">
            <a:extLst>
              <a:ext uri="{FF2B5EF4-FFF2-40B4-BE49-F238E27FC236}">
                <a16:creationId xmlns:a16="http://schemas.microsoft.com/office/drawing/2014/main" id="{BB00E0B3-A60C-4774-BBBA-FCB937B6D535}"/>
              </a:ext>
            </a:extLst>
          </p:cNvPr>
          <p:cNvSpPr>
            <a:spLocks noGrp="1"/>
          </p:cNvSpPr>
          <p:nvPr>
            <p:ph type="dt" sz="half" idx="10"/>
          </p:nvPr>
        </p:nvSpPr>
        <p:spPr/>
        <p:txBody>
          <a:bodyPr/>
          <a:lstStyle/>
          <a:p>
            <a:fld id="{72D7A3C7-7AAF-44AF-BFD4-AA055F2DFC33}" type="datetime1">
              <a:rPr lang="en-US" smtClean="0"/>
              <a:t>7/17/2019</a:t>
            </a:fld>
            <a:endParaRPr lang="en-US" dirty="0"/>
          </a:p>
        </p:txBody>
      </p:sp>
      <p:sp>
        <p:nvSpPr>
          <p:cNvPr id="4" name="Footer Placeholder 3">
            <a:extLst>
              <a:ext uri="{FF2B5EF4-FFF2-40B4-BE49-F238E27FC236}">
                <a16:creationId xmlns:a16="http://schemas.microsoft.com/office/drawing/2014/main" id="{3673F42D-C381-4161-A23E-B6425BF09E03}"/>
              </a:ext>
            </a:extLst>
          </p:cNvPr>
          <p:cNvSpPr>
            <a:spLocks noGrp="1"/>
          </p:cNvSpPr>
          <p:nvPr>
            <p:ph type="ftr" sz="quarter" idx="11"/>
          </p:nvPr>
        </p:nvSpPr>
        <p:spPr/>
        <p:txBody>
          <a:bodyPr/>
          <a:lstStyle/>
          <a:p>
            <a:r>
              <a:rPr lang="en-US" dirty="0">
                <a:solidFill>
                  <a:schemeClr val="bg1"/>
                </a:solidFill>
              </a:rPr>
              <a:t>Ashwini Tonge</a:t>
            </a:r>
          </a:p>
        </p:txBody>
      </p:sp>
    </p:spTree>
    <p:extLst>
      <p:ext uri="{BB962C8B-B14F-4D97-AF65-F5344CB8AC3E}">
        <p14:creationId xmlns:p14="http://schemas.microsoft.com/office/powerpoint/2010/main" val="33499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3219</Words>
  <Application>Microsoft Office PowerPoint</Application>
  <PresentationFormat>On-screen Show (4:3)</PresentationFormat>
  <Paragraphs>423</Paragraphs>
  <Slides>67</Slides>
  <Notes>3</Notes>
  <HiddenSlides>36</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Identifying Private Content for Online Image Sharing</vt:lpstr>
      <vt:lpstr>About Me</vt:lpstr>
      <vt:lpstr>Why Image Privacy Prediction?</vt:lpstr>
      <vt:lpstr>The Importance of Image Privacy Prediction </vt:lpstr>
      <vt:lpstr>Examples of images manually identified as private and public</vt:lpstr>
      <vt:lpstr>Research Objective</vt:lpstr>
      <vt:lpstr>Main Contributions of my Research</vt:lpstr>
      <vt:lpstr>Outline</vt:lpstr>
      <vt:lpstr>Outline</vt:lpstr>
      <vt:lpstr> “Deep” Features</vt:lpstr>
      <vt:lpstr>Feature Engineering</vt:lpstr>
      <vt:lpstr>Feature Engineering Cont…</vt:lpstr>
      <vt:lpstr>Dataset</vt:lpstr>
      <vt:lpstr>Deep visual features vs. Baselines</vt:lpstr>
      <vt:lpstr>Deep visual features vs. Baselines Class specific performance</vt:lpstr>
      <vt:lpstr>Deep Image Tags</vt:lpstr>
      <vt:lpstr>Outline</vt:lpstr>
      <vt:lpstr>Motivation</vt:lpstr>
      <vt:lpstr>Dynamic Multi-modal Fusion</vt:lpstr>
      <vt:lpstr>Dataset</vt:lpstr>
      <vt:lpstr>Exploratory Analysis</vt:lpstr>
      <vt:lpstr>Evaluation of the DMFP</vt:lpstr>
      <vt:lpstr>DMFP vs. Base Classifiers</vt:lpstr>
      <vt:lpstr>DMFP vs. Baselines</vt:lpstr>
      <vt:lpstr>DMFP vs. Prior Privacy Prediction Works</vt:lpstr>
      <vt:lpstr>Outline</vt:lpstr>
      <vt:lpstr>Summary</vt:lpstr>
      <vt:lpstr>Future Directions</vt:lpstr>
      <vt:lpstr>Publications</vt:lpstr>
      <vt:lpstr>References</vt:lpstr>
      <vt:lpstr>PowerPoint Presentation</vt:lpstr>
      <vt:lpstr>Links</vt:lpstr>
      <vt:lpstr>Classification Experiments for Features Derived From Pre- Trained CNNs</vt:lpstr>
      <vt:lpstr>Analysis of Image tags</vt:lpstr>
      <vt:lpstr>Tag clouds</vt:lpstr>
      <vt:lpstr>Tag association graph</vt:lpstr>
      <vt:lpstr>Analysis of frequently occurring tags</vt:lpstr>
      <vt:lpstr>Results for the combination of visual and tag features</vt:lpstr>
      <vt:lpstr>Tag Frequency</vt:lpstr>
      <vt:lpstr>Quality Assessment of Recommended Tags</vt:lpstr>
      <vt:lpstr>Impact of Parameters kv and kp</vt:lpstr>
      <vt:lpstr>Predictions and Error Analysis</vt:lpstr>
      <vt:lpstr>Motivation</vt:lpstr>
      <vt:lpstr>Privacy-aware Tag Recommendation</vt:lpstr>
      <vt:lpstr>Algorithm Illustration - I</vt:lpstr>
      <vt:lpstr>Algorithm Illustration - II</vt:lpstr>
      <vt:lpstr>Dataset</vt:lpstr>
      <vt:lpstr>Experiments and Results</vt:lpstr>
      <vt:lpstr>Evaluation of Recommended Tags by Privacy Prediction</vt:lpstr>
      <vt:lpstr>Evaluation of Recommended Tags by Privacy Prediction</vt:lpstr>
      <vt:lpstr>Cold Start</vt:lpstr>
      <vt:lpstr>Privacy-aware Tag Recommendation  vs.  Prior Privacy Prediction Works</vt:lpstr>
      <vt:lpstr>Privacy-aware Tag Recommendation  vs.  Prior Image Annotation Works</vt:lpstr>
      <vt:lpstr>Quality Assessment of Recommended Tags</vt:lpstr>
      <vt:lpstr>Quality Assessment of Recommended Tags</vt:lpstr>
      <vt:lpstr>Outline</vt:lpstr>
      <vt:lpstr>DeepPrivate Features</vt:lpstr>
      <vt:lpstr>Pre-trained CNN</vt:lpstr>
      <vt:lpstr>Fine-tuned CNN</vt:lpstr>
      <vt:lpstr>Bag-of-Tags</vt:lpstr>
      <vt:lpstr>Tag CNN</vt:lpstr>
      <vt:lpstr>Dataset</vt:lpstr>
      <vt:lpstr>The impact of the network architecture on the privacy prediction</vt:lpstr>
      <vt:lpstr>Fine-tuned vs.  Pretrained networks.</vt:lpstr>
      <vt:lpstr>DeepPrivate features vs. Baselines</vt:lpstr>
      <vt:lpstr>Evaluation of tag features for privacy prediction</vt:lpstr>
      <vt:lpstr>Privacy predictions obtained by image content encodings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Private Content for Online Image Sharing</dc:title>
  <dc:creator>Ashwini Tonge</dc:creator>
  <cp:lastModifiedBy>Ashwini Tonge</cp:lastModifiedBy>
  <cp:revision>5</cp:revision>
  <dcterms:created xsi:type="dcterms:W3CDTF">2019-07-18T02:46:16Z</dcterms:created>
  <dcterms:modified xsi:type="dcterms:W3CDTF">2019-07-18T03:05:23Z</dcterms:modified>
</cp:coreProperties>
</file>